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8" r:id="rId2"/>
    <p:sldId id="266" r:id="rId3"/>
    <p:sldId id="267" r:id="rId4"/>
    <p:sldId id="271" r:id="rId5"/>
    <p:sldId id="263" r:id="rId6"/>
    <p:sldId id="264" r:id="rId7"/>
    <p:sldId id="257" r:id="rId8"/>
    <p:sldId id="258" r:id="rId9"/>
    <p:sldId id="269" r:id="rId10"/>
    <p:sldId id="259" r:id="rId11"/>
    <p:sldId id="260" r:id="rId12"/>
    <p:sldId id="261" r:id="rId13"/>
    <p:sldId id="262" r:id="rId14"/>
    <p:sldId id="265" r:id="rId15"/>
    <p:sldId id="270"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7" d="100"/>
          <a:sy n="67" d="100"/>
        </p:scale>
        <p:origin x="-606"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0336066B-2127-4BD2-8F5A-FA92CDA34157}" type="datetimeFigureOut">
              <a:rPr lang="en-US" smtClean="0"/>
              <a:pPr/>
              <a:t>6/17/2012</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4E579271-8140-43F6-AF73-12564B5A021D}"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0336066B-2127-4BD2-8F5A-FA92CDA34157}" type="datetimeFigureOut">
              <a:rPr lang="en-US" smtClean="0"/>
              <a:pPr/>
              <a:t>6/17/2012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E579271-8140-43F6-AF73-12564B5A021D}"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0336066B-2127-4BD2-8F5A-FA92CDA34157}" type="datetimeFigureOut">
              <a:rPr lang="en-US" smtClean="0"/>
              <a:pPr/>
              <a:t>6/17/2012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E579271-8140-43F6-AF73-12564B5A021D}"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0336066B-2127-4BD2-8F5A-FA92CDA34157}" type="datetimeFigureOut">
              <a:rPr lang="en-US" smtClean="0"/>
              <a:pPr/>
              <a:t>6/17/2012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E579271-8140-43F6-AF73-12564B5A021D}"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0336066B-2127-4BD2-8F5A-FA92CDA34157}" type="datetimeFigureOut">
              <a:rPr lang="en-US" smtClean="0"/>
              <a:pPr/>
              <a:t>6/17/2012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E579271-8140-43F6-AF73-12564B5A021D}"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0336066B-2127-4BD2-8F5A-FA92CDA34157}" type="datetimeFigureOut">
              <a:rPr lang="en-US" smtClean="0"/>
              <a:pPr/>
              <a:t>6/17/2012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E579271-8140-43F6-AF73-12564B5A021D}"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0336066B-2127-4BD2-8F5A-FA92CDA34157}" type="datetimeFigureOut">
              <a:rPr lang="en-US" smtClean="0"/>
              <a:pPr/>
              <a:t>6/17/2012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E579271-8140-43F6-AF73-12564B5A021D}"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0336066B-2127-4BD2-8F5A-FA92CDA34157}" type="datetimeFigureOut">
              <a:rPr lang="en-US" smtClean="0"/>
              <a:pPr/>
              <a:t>6/17/2012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E579271-8140-43F6-AF73-12564B5A021D}"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336066B-2127-4BD2-8F5A-FA92CDA34157}" type="datetimeFigureOut">
              <a:rPr lang="en-US" smtClean="0"/>
              <a:pPr/>
              <a:t>6/17/2012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E579271-8140-43F6-AF73-12564B5A021D}"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0336066B-2127-4BD2-8F5A-FA92CDA34157}" type="datetimeFigureOut">
              <a:rPr lang="en-US" smtClean="0"/>
              <a:pPr/>
              <a:t>6/17/2012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E579271-8140-43F6-AF73-12564B5A021D}"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0336066B-2127-4BD2-8F5A-FA92CDA34157}" type="datetimeFigureOut">
              <a:rPr lang="en-US" smtClean="0"/>
              <a:pPr/>
              <a:t>6/17/2012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077200" y="6356350"/>
            <a:ext cx="609600" cy="365125"/>
          </a:xfrm>
        </p:spPr>
        <p:txBody>
          <a:bodyPr/>
          <a:lstStyle/>
          <a:p>
            <a:fld id="{4E579271-8140-43F6-AF73-12564B5A021D}" type="slidenum">
              <a:rPr lang="en-US" smtClean="0"/>
              <a:pPr/>
              <a:t>‹#›</a:t>
            </a:fld>
            <a:endParaRPr lang="en-US"/>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0336066B-2127-4BD2-8F5A-FA92CDA34157}" type="datetimeFigureOut">
              <a:rPr lang="en-US" smtClean="0"/>
              <a:pPr/>
              <a:t>6/17/2012</a:t>
            </a:fld>
            <a:endParaRPr lang="en-US"/>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US"/>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4E579271-8140-43F6-AF73-12564B5A021D}" type="slidenum">
              <a:rPr lang="en-US" smtClean="0"/>
              <a:pPr/>
              <a:t>‹#›</a:t>
            </a:fld>
            <a:endParaRPr lang="en-US"/>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533400"/>
            <a:ext cx="8229600" cy="5791200"/>
          </a:xfrm>
        </p:spPr>
        <p:txBody>
          <a:bodyPr/>
          <a:lstStyle/>
          <a:p>
            <a:pPr>
              <a:buNone/>
            </a:pPr>
            <a:r>
              <a:rPr lang="en-US" dirty="0" smtClean="0"/>
              <a:t>                       </a:t>
            </a:r>
          </a:p>
          <a:p>
            <a:pPr>
              <a:buNone/>
            </a:pPr>
            <a:endParaRPr lang="en-US" dirty="0" smtClean="0"/>
          </a:p>
          <a:p>
            <a:pPr>
              <a:buNone/>
            </a:pPr>
            <a:endParaRPr lang="en-US" dirty="0" smtClean="0"/>
          </a:p>
          <a:p>
            <a:pPr>
              <a:buNone/>
            </a:pPr>
            <a:r>
              <a:rPr lang="en-US" sz="3600" b="1" dirty="0" smtClean="0"/>
              <a:t>          Medical Privacy in India</a:t>
            </a:r>
          </a:p>
          <a:p>
            <a:pPr>
              <a:buNone/>
            </a:pPr>
            <a:endParaRPr lang="en-US" sz="3600" b="1" dirty="0" smtClean="0"/>
          </a:p>
          <a:p>
            <a:pPr>
              <a:buNone/>
            </a:pPr>
            <a:r>
              <a:rPr lang="en-US" dirty="0" smtClean="0"/>
              <a:t>                          Dr </a:t>
            </a:r>
            <a:r>
              <a:rPr lang="en-US" dirty="0" err="1" smtClean="0"/>
              <a:t>Dharmesh</a:t>
            </a:r>
            <a:r>
              <a:rPr lang="en-US" dirty="0" smtClean="0"/>
              <a:t> </a:t>
            </a:r>
            <a:r>
              <a:rPr lang="en-US" dirty="0" err="1" smtClean="0"/>
              <a:t>Lal</a:t>
            </a:r>
            <a:endParaRPr lang="en-US" dirty="0" smtClean="0"/>
          </a:p>
          <a:p>
            <a:pPr>
              <a:buNone/>
            </a:pPr>
            <a:r>
              <a:rPr lang="en-US" dirty="0" smtClean="0"/>
              <a:t>                MBBS,DHA,MD,DNB,DVLDP</a:t>
            </a:r>
          </a:p>
          <a:p>
            <a:pPr>
              <a:buNone/>
            </a:pPr>
            <a:r>
              <a:rPr lang="en-US" dirty="0" smtClean="0"/>
              <a:t>                           Officiating Dean,</a:t>
            </a:r>
          </a:p>
          <a:p>
            <a:pPr>
              <a:buNone/>
            </a:pPr>
            <a:r>
              <a:rPr lang="en-US" dirty="0" smtClean="0"/>
              <a:t>                               </a:t>
            </a:r>
            <a:r>
              <a:rPr lang="en-US" dirty="0" err="1" smtClean="0"/>
              <a:t>IIHMR,Delhi</a:t>
            </a:r>
            <a:r>
              <a:rPr lang="en-US" dirty="0" smtClean="0"/>
              <a:t>.</a:t>
            </a:r>
          </a:p>
          <a:p>
            <a:pPr>
              <a:buNone/>
            </a:pPr>
            <a:r>
              <a:rPr lang="en-US" dirty="0" smtClean="0"/>
              <a:t>                   dharmeshlal@yahoo.co.in</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i="1" dirty="0" smtClean="0"/>
              <a:t>The disclosure of information on the patient</a:t>
            </a:r>
            <a:endParaRPr lang="en-US" dirty="0"/>
          </a:p>
        </p:txBody>
      </p:sp>
      <p:sp>
        <p:nvSpPr>
          <p:cNvPr id="3" name="Content Placeholder 2"/>
          <p:cNvSpPr>
            <a:spLocks noGrp="1"/>
          </p:cNvSpPr>
          <p:nvPr>
            <p:ph idx="1"/>
          </p:nvPr>
        </p:nvSpPr>
        <p:spPr/>
        <p:txBody>
          <a:bodyPr>
            <a:normAutofit/>
          </a:bodyPr>
          <a:lstStyle/>
          <a:p>
            <a:r>
              <a:rPr lang="en-US" dirty="0" smtClean="0"/>
              <a:t>No laid down provision of sharing information on pt. through publication </a:t>
            </a:r>
            <a:r>
              <a:rPr lang="en-US" smtClean="0"/>
              <a:t>, journals , reports </a:t>
            </a:r>
            <a:r>
              <a:rPr lang="en-US" dirty="0" smtClean="0"/>
              <a:t>etc.</a:t>
            </a:r>
            <a:endParaRPr lang="en-US" dirty="0"/>
          </a:p>
          <a:p>
            <a:r>
              <a:rPr lang="en-US" dirty="0"/>
              <a:t>Informed consent is hardly ever obtained when photographing a patient or parts of a patient for academic purposes. </a:t>
            </a:r>
          </a:p>
          <a:p>
            <a:r>
              <a:rPr lang="en-US" dirty="0" smtClean="0"/>
              <a:t>The socio-economic strata dictates the degree of privacy , even in same health facility</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i="1" dirty="0" smtClean="0"/>
              <a:t> Causes of this problem?</a:t>
            </a:r>
            <a:endParaRPr lang="en-US" dirty="0"/>
          </a:p>
        </p:txBody>
      </p:sp>
      <p:sp>
        <p:nvSpPr>
          <p:cNvPr id="3" name="Content Placeholder 2"/>
          <p:cNvSpPr>
            <a:spLocks noGrp="1"/>
          </p:cNvSpPr>
          <p:nvPr>
            <p:ph idx="1"/>
          </p:nvPr>
        </p:nvSpPr>
        <p:spPr/>
        <p:txBody>
          <a:bodyPr>
            <a:normAutofit/>
          </a:bodyPr>
          <a:lstStyle/>
          <a:p>
            <a:r>
              <a:rPr lang="en-US" dirty="0" smtClean="0"/>
              <a:t>Weak </a:t>
            </a:r>
            <a:r>
              <a:rPr lang="en-US" dirty="0" smtClean="0"/>
              <a:t>and ambiguous legal provisions</a:t>
            </a:r>
          </a:p>
          <a:p>
            <a:r>
              <a:rPr lang="en-US" dirty="0" smtClean="0"/>
              <a:t>Lack of training of health functionaries including doctors</a:t>
            </a:r>
          </a:p>
          <a:p>
            <a:r>
              <a:rPr lang="en-US" dirty="0" smtClean="0"/>
              <a:t>Almost universal lack of awareness on the part of patients</a:t>
            </a:r>
          </a:p>
          <a:p>
            <a:r>
              <a:rPr lang="en-US" dirty="0" err="1" smtClean="0"/>
              <a:t>Attitudanal</a:t>
            </a:r>
            <a:r>
              <a:rPr lang="en-US" dirty="0" smtClean="0"/>
              <a:t> problems on part of providers.</a:t>
            </a:r>
          </a:p>
          <a:p>
            <a:endParaRPr lang="en-U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        Suggested </a:t>
            </a:r>
            <a:r>
              <a:rPr lang="en-US" dirty="0" smtClean="0"/>
              <a:t>Solutions</a:t>
            </a:r>
            <a:endParaRPr lang="en-US" dirty="0"/>
          </a:p>
        </p:txBody>
      </p:sp>
      <p:sp>
        <p:nvSpPr>
          <p:cNvPr id="3" name="Content Placeholder 2"/>
          <p:cNvSpPr>
            <a:spLocks noGrp="1"/>
          </p:cNvSpPr>
          <p:nvPr>
            <p:ph idx="1"/>
          </p:nvPr>
        </p:nvSpPr>
        <p:spPr/>
        <p:txBody>
          <a:bodyPr>
            <a:normAutofit fontScale="77500" lnSpcReduction="20000"/>
          </a:bodyPr>
          <a:lstStyle/>
          <a:p>
            <a:pPr>
              <a:buNone/>
            </a:pPr>
            <a:r>
              <a:rPr lang="en-US" b="1" i="1" dirty="0"/>
              <a:t/>
            </a:r>
            <a:br>
              <a:rPr lang="en-US" b="1" i="1" dirty="0"/>
            </a:br>
            <a:r>
              <a:rPr lang="en-US" dirty="0" smtClean="0"/>
              <a:t>Smaller </a:t>
            </a:r>
            <a:r>
              <a:rPr lang="en-US" dirty="0"/>
              <a:t>cubicles </a:t>
            </a:r>
            <a:r>
              <a:rPr lang="en-US" dirty="0" smtClean="0"/>
              <a:t>ensuring </a:t>
            </a:r>
            <a:r>
              <a:rPr lang="en-US" dirty="0"/>
              <a:t>one- to- one doctor- patient ratio at a given time in a particular cubicle. Similarly, in the wards, temporary curtains between patients, if not permanent walls, would serve the purpose. Ensuring an adequate number of ‘shielding screens’ for indoor and outdoor patients would also be useful.</a:t>
            </a:r>
          </a:p>
          <a:p>
            <a:r>
              <a:rPr lang="en-US" dirty="0"/>
              <a:t>A </a:t>
            </a:r>
            <a:r>
              <a:rPr lang="en-US" dirty="0" smtClean="0"/>
              <a:t>dedicated  functional procedure </a:t>
            </a:r>
            <a:r>
              <a:rPr lang="en-US" dirty="0"/>
              <a:t>room </a:t>
            </a:r>
            <a:r>
              <a:rPr lang="en-US" dirty="0" smtClean="0"/>
              <a:t> </a:t>
            </a:r>
            <a:r>
              <a:rPr lang="en-US" dirty="0"/>
              <a:t>attached to each </a:t>
            </a:r>
            <a:r>
              <a:rPr lang="en-US" dirty="0" smtClean="0"/>
              <a:t>ward for all </a:t>
            </a:r>
            <a:r>
              <a:rPr lang="en-US" dirty="0"/>
              <a:t>elective procedures </a:t>
            </a:r>
            <a:r>
              <a:rPr lang="en-US" dirty="0" smtClean="0"/>
              <a:t>.</a:t>
            </a:r>
          </a:p>
          <a:p>
            <a:pPr>
              <a:buNone/>
            </a:pPr>
            <a:r>
              <a:rPr lang="en-US" dirty="0"/>
              <a:t> </a:t>
            </a:r>
            <a:r>
              <a:rPr lang="en-US" dirty="0" smtClean="0"/>
              <a:t>     To </a:t>
            </a:r>
            <a:r>
              <a:rPr lang="en-US" dirty="0"/>
              <a:t>ensure the presence of a female attendant whenever a male doctor is examining a female patient.</a:t>
            </a:r>
          </a:p>
          <a:p>
            <a:r>
              <a:rPr lang="en-US" dirty="0"/>
              <a:t>As regards, confidentiality of patients’ data, certain clear cut guidelines should be established by the hospital’s ethics committee. Any violation of these should be firmly punished</a:t>
            </a:r>
            <a:r>
              <a:rPr lang="en-US" dirty="0" smtClean="0"/>
              <a:t>.</a:t>
            </a:r>
          </a:p>
          <a:p>
            <a:r>
              <a:rPr lang="en-US" dirty="0" smtClean="0"/>
              <a:t>Standard operating procedures to be documented and </a:t>
            </a:r>
            <a:r>
              <a:rPr lang="en-US" dirty="0" err="1" smtClean="0"/>
              <a:t>practised</a:t>
            </a:r>
            <a:r>
              <a:rPr lang="en-US" dirty="0" smtClean="0"/>
              <a:t>.</a:t>
            </a:r>
          </a:p>
          <a:p>
            <a:r>
              <a:rPr lang="en-US" dirty="0" smtClean="0"/>
              <a:t>Reporting mechanism with bidirectional feedback</a:t>
            </a:r>
            <a:endParaRPr lang="en-US" dirty="0"/>
          </a:p>
          <a:p>
            <a:endParaRPr lang="en-US"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Contd.</a:t>
            </a:r>
            <a:endParaRPr lang="en-US" dirty="0"/>
          </a:p>
        </p:txBody>
      </p:sp>
      <p:sp>
        <p:nvSpPr>
          <p:cNvPr id="3" name="Content Placeholder 2"/>
          <p:cNvSpPr>
            <a:spLocks noGrp="1"/>
          </p:cNvSpPr>
          <p:nvPr>
            <p:ph idx="1"/>
          </p:nvPr>
        </p:nvSpPr>
        <p:spPr/>
        <p:txBody>
          <a:bodyPr>
            <a:normAutofit lnSpcReduction="10000"/>
          </a:bodyPr>
          <a:lstStyle/>
          <a:p>
            <a:r>
              <a:rPr lang="en-US" dirty="0"/>
              <a:t>P</a:t>
            </a:r>
            <a:r>
              <a:rPr lang="en-US" dirty="0" smtClean="0"/>
              <a:t>atients to be made aware of their rights, where amongst others, their right to privacy and the right to maintenance of confidentiality of information on them is maintained.</a:t>
            </a:r>
          </a:p>
          <a:p>
            <a:r>
              <a:rPr lang="en-US" dirty="0" smtClean="0"/>
              <a:t> </a:t>
            </a:r>
            <a:r>
              <a:rPr lang="en-US" dirty="0"/>
              <a:t>C</a:t>
            </a:r>
            <a:r>
              <a:rPr lang="en-US" dirty="0" smtClean="0"/>
              <a:t>hange in attitudes of medical and the paramedical personnel. </a:t>
            </a:r>
          </a:p>
          <a:p>
            <a:r>
              <a:rPr lang="en-US" dirty="0" smtClean="0"/>
              <a:t>Operation research for heavy pt. load to reduce crowding.</a:t>
            </a:r>
          </a:p>
          <a:p>
            <a:r>
              <a:rPr lang="en-US" dirty="0" smtClean="0"/>
              <a:t>Strict and simple legal provisions</a:t>
            </a:r>
          </a:p>
          <a:p>
            <a:r>
              <a:rPr lang="en-US" dirty="0" smtClean="0"/>
              <a:t>To start study courses on the subject including as part of medical curriculum. </a:t>
            </a:r>
            <a:endParaRPr lang="en-US"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 Medical identity theft</a:t>
            </a:r>
            <a:endParaRPr lang="en-US" dirty="0"/>
          </a:p>
        </p:txBody>
      </p:sp>
      <p:sp>
        <p:nvSpPr>
          <p:cNvPr id="3" name="Content Placeholder 2"/>
          <p:cNvSpPr>
            <a:spLocks noGrp="1"/>
          </p:cNvSpPr>
          <p:nvPr>
            <p:ph idx="1"/>
          </p:nvPr>
        </p:nvSpPr>
        <p:spPr/>
        <p:txBody>
          <a:bodyPr>
            <a:normAutofit fontScale="85000" lnSpcReduction="10000"/>
          </a:bodyPr>
          <a:lstStyle/>
          <a:p>
            <a:r>
              <a:rPr lang="en-US" dirty="0"/>
              <a:t> </a:t>
            </a:r>
            <a:r>
              <a:rPr lang="en-US" dirty="0" smtClean="0"/>
              <a:t> </a:t>
            </a:r>
            <a:r>
              <a:rPr lang="en-US" dirty="0"/>
              <a:t>W</a:t>
            </a:r>
            <a:r>
              <a:rPr lang="en-US" dirty="0" smtClean="0"/>
              <a:t>hen </a:t>
            </a:r>
            <a:r>
              <a:rPr lang="en-US" dirty="0"/>
              <a:t>someone uses a person's name and sometimes other parts of their identity -- such as insurance information -- without the person's knowledge or consent to obtain medical services or goods, or uses the person’s identity information to make false claims for medical services or goods. Medical identity theft frequently results in erroneous entries being put into existing medical records, and can involve the creation of fictitious medical records in the victim’s name.</a:t>
            </a:r>
          </a:p>
          <a:p>
            <a:r>
              <a:rPr lang="en-US" dirty="0"/>
              <a:t>Medical identity theft is a crime that can cause great harm to its victims. Yet despite the profound risk it carries, it is the least studied and most poorly documented of the cluster of identity theft crimes. It is also the most difficult to fix after the fact, because victims have limited rights and recourses. </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1447800"/>
            <a:ext cx="8229600" cy="3429000"/>
          </a:xfrm>
        </p:spPr>
        <p:txBody>
          <a:bodyPr>
            <a:normAutofit fontScale="90000"/>
          </a:bodyPr>
          <a:lstStyle/>
          <a:p>
            <a:r>
              <a:rPr lang="en-US" i="1" dirty="0" smtClean="0"/>
              <a:t>Privacy - like eating and breathing is one of life's basic requirements.</a:t>
            </a:r>
            <a:r>
              <a:rPr lang="en-US" dirty="0" smtClean="0"/>
              <a:t/>
            </a:r>
            <a:br>
              <a:rPr lang="en-US" dirty="0" smtClean="0"/>
            </a:br>
            <a:r>
              <a:rPr lang="en-US" dirty="0" smtClean="0"/>
              <a:t>                               Katherine Neville                  </a:t>
            </a:r>
            <a:br>
              <a:rPr lang="en-US" dirty="0" smtClean="0"/>
            </a:br>
            <a:r>
              <a:rPr lang="en-US" dirty="0" smtClean="0"/>
              <a:t>                                                               </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457200"/>
            <a:ext cx="8229600" cy="1143000"/>
          </a:xfrm>
        </p:spPr>
        <p:txBody>
          <a:bodyPr/>
          <a:lstStyle/>
          <a:p>
            <a:r>
              <a:rPr lang="en-US" dirty="0" smtClean="0"/>
              <a:t>            Medical Privacy </a:t>
            </a:r>
            <a:endParaRPr lang="en-US" dirty="0"/>
          </a:p>
        </p:txBody>
      </p:sp>
      <p:sp>
        <p:nvSpPr>
          <p:cNvPr id="3" name="Content Placeholder 2"/>
          <p:cNvSpPr>
            <a:spLocks noGrp="1"/>
          </p:cNvSpPr>
          <p:nvPr>
            <p:ph idx="1"/>
          </p:nvPr>
        </p:nvSpPr>
        <p:spPr/>
        <p:txBody>
          <a:bodyPr>
            <a:normAutofit/>
          </a:bodyPr>
          <a:lstStyle/>
          <a:p>
            <a:pPr>
              <a:buNone/>
            </a:pPr>
            <a:r>
              <a:rPr lang="en-US" dirty="0"/>
              <a:t> </a:t>
            </a:r>
            <a:r>
              <a:rPr lang="en-US" dirty="0" smtClean="0"/>
              <a:t>    The </a:t>
            </a:r>
            <a:r>
              <a:rPr lang="en-US" dirty="0"/>
              <a:t>confidentiality of patient-provider encounters (including the very fact that an encounter has taken place), along with the secrecy and security of information memorialized in physical, electronic and graphic records created as a consequence of patient-provider encounters (</a:t>
            </a:r>
            <a:r>
              <a:rPr lang="en-US" dirty="0" err="1"/>
              <a:t>DeCew</a:t>
            </a:r>
            <a:r>
              <a:rPr lang="en-US" dirty="0"/>
              <a:t> 2000; Craig 1990; </a:t>
            </a:r>
            <a:r>
              <a:rPr lang="en-US" dirty="0" err="1"/>
              <a:t>Reiser</a:t>
            </a:r>
            <a:r>
              <a:rPr lang="en-US" dirty="0"/>
              <a:t> 1985; Parent 1983). </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381000"/>
            <a:ext cx="8229600" cy="1143000"/>
          </a:xfrm>
        </p:spPr>
        <p:txBody>
          <a:bodyPr/>
          <a:lstStyle/>
          <a:p>
            <a:r>
              <a:rPr lang="en-US" dirty="0" smtClean="0"/>
              <a:t>             Confidentiality</a:t>
            </a:r>
            <a:endParaRPr lang="en-US" dirty="0"/>
          </a:p>
        </p:txBody>
      </p:sp>
      <p:sp>
        <p:nvSpPr>
          <p:cNvPr id="3" name="Content Placeholder 2"/>
          <p:cNvSpPr>
            <a:spLocks noGrp="1"/>
          </p:cNvSpPr>
          <p:nvPr>
            <p:ph idx="1"/>
          </p:nvPr>
        </p:nvSpPr>
        <p:spPr/>
        <p:txBody>
          <a:bodyPr/>
          <a:lstStyle/>
          <a:p>
            <a:r>
              <a:rPr lang="en-US" dirty="0" smtClean="0"/>
              <a:t> Restricting information to persons belonging to a set of specifically authorized recipients (Allen 1997, 1988; Kenny 1982). Confidentiality can be achieved through professional silence and secure data management (Sharpe 2005; Baer 2002).</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81000"/>
            <a:ext cx="8229600" cy="1143000"/>
          </a:xfrm>
        </p:spPr>
        <p:txBody>
          <a:bodyPr/>
          <a:lstStyle/>
          <a:p>
            <a:r>
              <a:rPr lang="en-US" dirty="0" smtClean="0"/>
              <a:t>        Constitution of India</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The Constitution of India does not confer, in express terms , any constitutional guarantee to the right to privacy.</a:t>
            </a:r>
          </a:p>
          <a:p>
            <a:endParaRPr lang="en-US" dirty="0" smtClean="0"/>
          </a:p>
          <a:p>
            <a:r>
              <a:rPr lang="en-US" dirty="0" smtClean="0"/>
              <a:t> While the right to privacy has been enumerated by the courts as one of the rights available to persons under Article 21 of the Constitution, the courts have held that it is not absolute.</a:t>
            </a:r>
          </a:p>
          <a:p>
            <a:r>
              <a:rPr lang="en-US" dirty="0" smtClean="0"/>
              <a:t> </a:t>
            </a:r>
          </a:p>
          <a:p>
            <a:r>
              <a:rPr lang="en-US" dirty="0" smtClean="0"/>
              <a:t>The Supreme Court has stated that in the doctor-patient relationship, the most important aspect is the doctor's duty of maintaining secrecy.</a:t>
            </a:r>
          </a:p>
          <a:p>
            <a:endParaRPr lang="en-US" dirty="0" smtClean="0"/>
          </a:p>
          <a:p>
            <a:r>
              <a:rPr lang="en-US" dirty="0" smtClean="0"/>
              <a:t> Doctors are morally and ethically bound to maintain confidentiality </a:t>
            </a:r>
          </a:p>
          <a:p>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000" y="1447800"/>
            <a:ext cx="8229600" cy="1143000"/>
          </a:xfrm>
        </p:spPr>
        <p:txBody>
          <a:bodyPr>
            <a:normAutofit fontScale="90000"/>
          </a:bodyPr>
          <a:lstStyle/>
          <a:p>
            <a:r>
              <a:rPr lang="en-US" dirty="0" smtClean="0"/>
              <a:t>The Medical Council of India`s Code of Ethics Regulations</a:t>
            </a:r>
            <a:endParaRPr lang="en-US" dirty="0"/>
          </a:p>
        </p:txBody>
      </p:sp>
      <p:sp>
        <p:nvSpPr>
          <p:cNvPr id="3" name="Content Placeholder 2"/>
          <p:cNvSpPr>
            <a:spLocks noGrp="1"/>
          </p:cNvSpPr>
          <p:nvPr>
            <p:ph idx="1"/>
          </p:nvPr>
        </p:nvSpPr>
        <p:spPr>
          <a:xfrm>
            <a:off x="457200" y="2667000"/>
            <a:ext cx="8229600" cy="4389120"/>
          </a:xfrm>
        </p:spPr>
        <p:txBody>
          <a:bodyPr>
            <a:normAutofit/>
          </a:bodyPr>
          <a:lstStyle/>
          <a:p>
            <a:pPr>
              <a:buNone/>
            </a:pPr>
            <a:r>
              <a:rPr lang="en-US" dirty="0" smtClean="0"/>
              <a:t>   Protects </a:t>
            </a:r>
            <a:r>
              <a:rPr lang="en-US" dirty="0"/>
              <a:t>patient confidentiality by stating that </a:t>
            </a:r>
            <a:r>
              <a:rPr lang="en-US" dirty="0" smtClean="0"/>
              <a:t>the physician </a:t>
            </a:r>
            <a:r>
              <a:rPr lang="en-US" dirty="0"/>
              <a:t>"</a:t>
            </a:r>
            <a:r>
              <a:rPr lang="en-US" i="1" dirty="0"/>
              <a:t>shall not disclose the secrets of a patient that have been learnt in the exercise of his/her profession except in a court of law under orders of the Presiding Judge; in circumstances where there is a serious and identified risk to a specific person and/or community; [or in case of] </a:t>
            </a:r>
            <a:r>
              <a:rPr lang="en-US" i="1" dirty="0" err="1"/>
              <a:t>notifiable</a:t>
            </a:r>
            <a:r>
              <a:rPr lang="en-US" i="1" dirty="0"/>
              <a:t> diseases."</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1676400"/>
            <a:ext cx="8229600" cy="1143000"/>
          </a:xfrm>
        </p:spPr>
        <p:txBody>
          <a:bodyPr>
            <a:normAutofit fontScale="90000"/>
          </a:bodyPr>
          <a:lstStyle/>
          <a:p>
            <a:r>
              <a:rPr lang="en-US" dirty="0" smtClean="0"/>
              <a:t>Patient confidentiality may be   breached</a:t>
            </a:r>
          </a:p>
        </p:txBody>
      </p:sp>
      <p:sp>
        <p:nvSpPr>
          <p:cNvPr id="3" name="Content Placeholder 2"/>
          <p:cNvSpPr>
            <a:spLocks noGrp="1"/>
          </p:cNvSpPr>
          <p:nvPr>
            <p:ph idx="1"/>
          </p:nvPr>
        </p:nvSpPr>
        <p:spPr>
          <a:xfrm>
            <a:off x="457200" y="3124200"/>
            <a:ext cx="8229600" cy="4389120"/>
          </a:xfrm>
        </p:spPr>
        <p:txBody>
          <a:bodyPr/>
          <a:lstStyle/>
          <a:p>
            <a:pPr lvl="1"/>
            <a:r>
              <a:rPr lang="en-US" dirty="0" smtClean="0"/>
              <a:t>When ordered by court of law – a court case</a:t>
            </a:r>
          </a:p>
          <a:p>
            <a:pPr lvl="1"/>
            <a:r>
              <a:rPr lang="en-US" dirty="0" smtClean="0"/>
              <a:t>Where statutory requirement – public health laws  </a:t>
            </a:r>
          </a:p>
          <a:p>
            <a:pPr lvl="1"/>
            <a:r>
              <a:rPr lang="en-US" dirty="0" smtClean="0"/>
              <a:t>Where required in health professional’s defense –malpractice suit</a:t>
            </a:r>
          </a:p>
          <a:p>
            <a:pPr lvl="1"/>
            <a:r>
              <a:rPr lang="en-US" dirty="0" smtClean="0"/>
              <a:t>Where necessary for appropriate patient care-speaking to another provider in the medical care system </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81000"/>
            <a:ext cx="8229600" cy="1143000"/>
          </a:xfrm>
        </p:spPr>
        <p:txBody>
          <a:bodyPr/>
          <a:lstStyle/>
          <a:p>
            <a:r>
              <a:rPr lang="en-US" dirty="0" smtClean="0"/>
              <a:t>          Situation in India</a:t>
            </a:r>
            <a:endParaRPr lang="en-US" dirty="0"/>
          </a:p>
        </p:txBody>
      </p:sp>
      <p:sp>
        <p:nvSpPr>
          <p:cNvPr id="3" name="Content Placeholder 2"/>
          <p:cNvSpPr>
            <a:spLocks noGrp="1"/>
          </p:cNvSpPr>
          <p:nvPr>
            <p:ph idx="1"/>
          </p:nvPr>
        </p:nvSpPr>
        <p:spPr/>
        <p:txBody>
          <a:bodyPr>
            <a:normAutofit fontScale="92500" lnSpcReduction="20000"/>
          </a:bodyPr>
          <a:lstStyle/>
          <a:p>
            <a:r>
              <a:rPr lang="en-US" dirty="0"/>
              <a:t>Medical </a:t>
            </a:r>
            <a:r>
              <a:rPr lang="en-US" dirty="0" smtClean="0"/>
              <a:t>Curriculum </a:t>
            </a:r>
            <a:r>
              <a:rPr lang="en-US" dirty="0"/>
              <a:t>in </a:t>
            </a:r>
            <a:r>
              <a:rPr lang="en-US" dirty="0" smtClean="0"/>
              <a:t>India does not have formal component on  </a:t>
            </a:r>
            <a:r>
              <a:rPr lang="en-US" dirty="0"/>
              <a:t>doctor-patient </a:t>
            </a:r>
            <a:r>
              <a:rPr lang="en-US" dirty="0" smtClean="0"/>
              <a:t>communications</a:t>
            </a:r>
            <a:r>
              <a:rPr lang="en-US" dirty="0"/>
              <a:t>. </a:t>
            </a:r>
            <a:endParaRPr lang="en-US" dirty="0" smtClean="0"/>
          </a:p>
          <a:p>
            <a:r>
              <a:rPr lang="en-US" dirty="0" smtClean="0"/>
              <a:t>Ignorance </a:t>
            </a:r>
            <a:r>
              <a:rPr lang="en-US" dirty="0"/>
              <a:t>among both doctors and patients about patient </a:t>
            </a:r>
            <a:r>
              <a:rPr lang="en-US" dirty="0" smtClean="0"/>
              <a:t>rights.</a:t>
            </a:r>
          </a:p>
          <a:p>
            <a:r>
              <a:rPr lang="en-US" dirty="0" smtClean="0"/>
              <a:t> </a:t>
            </a:r>
            <a:r>
              <a:rPr lang="en-US" dirty="0"/>
              <a:t>A paucity of financial resources and infrastructure in public hospitals often preclude the separate examination of one patient at a time</a:t>
            </a:r>
            <a:r>
              <a:rPr lang="en-US" dirty="0" smtClean="0"/>
              <a:t>.</a:t>
            </a:r>
          </a:p>
          <a:p>
            <a:r>
              <a:rPr lang="en-US" dirty="0" smtClean="0"/>
              <a:t> </a:t>
            </a:r>
            <a:r>
              <a:rPr lang="en-US" dirty="0"/>
              <a:t>An unmanageably high patient load </a:t>
            </a:r>
            <a:r>
              <a:rPr lang="en-US" dirty="0" smtClean="0"/>
              <a:t>, </a:t>
            </a:r>
            <a:r>
              <a:rPr lang="en-US" dirty="0"/>
              <a:t>as a result of which patient privacy is inadvertently sacrificed. </a:t>
            </a:r>
            <a:endParaRPr lang="en-US" dirty="0" smtClean="0"/>
          </a:p>
          <a:p>
            <a:r>
              <a:rPr lang="en-US" dirty="0" smtClean="0"/>
              <a:t> </a:t>
            </a:r>
            <a:r>
              <a:rPr lang="en-US" dirty="0"/>
              <a:t>P</a:t>
            </a:r>
            <a:r>
              <a:rPr lang="en-US" dirty="0" smtClean="0"/>
              <a:t>rivacy </a:t>
            </a:r>
            <a:r>
              <a:rPr lang="en-US" dirty="0"/>
              <a:t>is also tied to the patient's financial status and is non-existent as one goes down the socio-economic ladder</a:t>
            </a:r>
            <a:r>
              <a:rPr lang="en-US" dirty="0" smtClean="0"/>
              <a:t>.</a:t>
            </a:r>
          </a:p>
          <a:p>
            <a:r>
              <a:rPr lang="en-US" dirty="0" smtClean="0"/>
              <a:t>  </a:t>
            </a:r>
            <a:r>
              <a:rPr lang="en-US" dirty="0"/>
              <a:t>D</a:t>
            </a:r>
            <a:r>
              <a:rPr lang="en-US" dirty="0" smtClean="0"/>
              <a:t>octors adopting </a:t>
            </a:r>
            <a:r>
              <a:rPr lang="en-US" dirty="0"/>
              <a:t>an authoritarian approach when interacting with patients.  </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Contd.</a:t>
            </a:r>
            <a:endParaRPr lang="en-US" dirty="0"/>
          </a:p>
        </p:txBody>
      </p:sp>
      <p:sp>
        <p:nvSpPr>
          <p:cNvPr id="3" name="Content Placeholder 2"/>
          <p:cNvSpPr>
            <a:spLocks noGrp="1"/>
          </p:cNvSpPr>
          <p:nvPr>
            <p:ph idx="1"/>
          </p:nvPr>
        </p:nvSpPr>
        <p:spPr>
          <a:xfrm>
            <a:off x="457200" y="1905000"/>
            <a:ext cx="8229600" cy="4389120"/>
          </a:xfrm>
        </p:spPr>
        <p:txBody>
          <a:bodyPr>
            <a:normAutofit lnSpcReduction="10000"/>
          </a:bodyPr>
          <a:lstStyle/>
          <a:p>
            <a:r>
              <a:rPr lang="en-US" dirty="0" smtClean="0"/>
              <a:t>No provision of privacy for sharing </a:t>
            </a:r>
            <a:r>
              <a:rPr lang="en-US" dirty="0"/>
              <a:t>unpleasant personal details not only with the doctor interviewing them but also with other doctors sitting across the table and other patients being interviewed by other doctors. </a:t>
            </a:r>
          </a:p>
          <a:p>
            <a:r>
              <a:rPr lang="en-US" dirty="0" smtClean="0"/>
              <a:t> </a:t>
            </a:r>
            <a:r>
              <a:rPr lang="en-US" dirty="0"/>
              <a:t>Often the introduction of urinary catheters, performance of pleural taps or liver biopsies are done without adequate privacy being provided to the patient. </a:t>
            </a:r>
          </a:p>
          <a:p>
            <a:r>
              <a:rPr lang="en-US" dirty="0" smtClean="0"/>
              <a:t>In adequate provision of restricted entry </a:t>
            </a:r>
            <a:r>
              <a:rPr lang="en-US" dirty="0" err="1" smtClean="0"/>
              <a:t>particulary</a:t>
            </a:r>
            <a:r>
              <a:rPr lang="en-US" dirty="0" smtClean="0"/>
              <a:t> to </a:t>
            </a:r>
            <a:r>
              <a:rPr lang="en-US" dirty="0" err="1" smtClean="0"/>
              <a:t>obs</a:t>
            </a:r>
            <a:r>
              <a:rPr lang="en-US" dirty="0" smtClean="0"/>
              <a:t> and </a:t>
            </a:r>
            <a:r>
              <a:rPr lang="en-US" dirty="0" err="1" smtClean="0"/>
              <a:t>Gynae</a:t>
            </a:r>
            <a:r>
              <a:rPr lang="en-US" dirty="0" smtClean="0"/>
              <a:t> </a:t>
            </a:r>
            <a:r>
              <a:rPr lang="en-US" dirty="0" err="1" smtClean="0"/>
              <a:t>dept,including</a:t>
            </a:r>
            <a:r>
              <a:rPr lang="en-US" dirty="0" smtClean="0"/>
              <a:t> </a:t>
            </a:r>
            <a:r>
              <a:rPr lang="en-US" dirty="0" err="1" smtClean="0"/>
              <a:t>labour</a:t>
            </a:r>
            <a:r>
              <a:rPr lang="en-US" dirty="0" smtClean="0"/>
              <a:t> room.</a:t>
            </a:r>
          </a:p>
          <a:p>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Contd.</a:t>
            </a:r>
            <a:endParaRPr lang="en-US" dirty="0"/>
          </a:p>
        </p:txBody>
      </p:sp>
      <p:sp>
        <p:nvSpPr>
          <p:cNvPr id="3" name="Content Placeholder 2"/>
          <p:cNvSpPr>
            <a:spLocks noGrp="1"/>
          </p:cNvSpPr>
          <p:nvPr>
            <p:ph idx="1"/>
          </p:nvPr>
        </p:nvSpPr>
        <p:spPr/>
        <p:txBody>
          <a:bodyPr/>
          <a:lstStyle/>
          <a:p>
            <a:r>
              <a:rPr lang="en-US" dirty="0" smtClean="0"/>
              <a:t>No specific guidelines and provisions for medical privacy as part of hospital administration.</a:t>
            </a:r>
          </a:p>
          <a:p>
            <a:r>
              <a:rPr lang="en-US" dirty="0" smtClean="0"/>
              <a:t>No signage on medical privacy</a:t>
            </a:r>
          </a:p>
          <a:p>
            <a:r>
              <a:rPr lang="en-US" dirty="0" smtClean="0"/>
              <a:t>No data on medical privacy under IPHSs under NRHM</a:t>
            </a:r>
          </a:p>
          <a:p>
            <a:r>
              <a:rPr lang="en-US" dirty="0" err="1" smtClean="0"/>
              <a:t>Clearcut</a:t>
            </a:r>
            <a:r>
              <a:rPr lang="en-US" dirty="0" smtClean="0"/>
              <a:t> IEC on medical privacy yet to be started.</a:t>
            </a:r>
            <a:endParaRPr lang="en-US"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235</TotalTime>
  <Words>742</Words>
  <Application>Microsoft Office PowerPoint</Application>
  <PresentationFormat>On-screen Show (4:3)</PresentationFormat>
  <Paragraphs>71</Paragraphs>
  <Slides>15</Slides>
  <Notes>0</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Flow</vt:lpstr>
      <vt:lpstr>Slide 1</vt:lpstr>
      <vt:lpstr>            Medical Privacy </vt:lpstr>
      <vt:lpstr>             Confidentiality</vt:lpstr>
      <vt:lpstr>        Constitution of India</vt:lpstr>
      <vt:lpstr>The Medical Council of India`s Code of Ethics Regulations</vt:lpstr>
      <vt:lpstr>Patient confidentiality may be   breached</vt:lpstr>
      <vt:lpstr>          Situation in India</vt:lpstr>
      <vt:lpstr>Contd.</vt:lpstr>
      <vt:lpstr>Contd.</vt:lpstr>
      <vt:lpstr>The disclosure of information on the patient</vt:lpstr>
      <vt:lpstr> Causes of this problem?</vt:lpstr>
      <vt:lpstr>        Suggested Solutions</vt:lpstr>
      <vt:lpstr>Contd.</vt:lpstr>
      <vt:lpstr> Medical identity theft</vt:lpstr>
      <vt:lpstr>Privacy - like eating and breathing is one of life's basic requirements.                                Katherine Neville                                                                                  </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Constitution of India </dc:title>
  <dc:creator>IIHMR</dc:creator>
  <cp:lastModifiedBy>IIHMR</cp:lastModifiedBy>
  <cp:revision>75</cp:revision>
  <dcterms:created xsi:type="dcterms:W3CDTF">2012-06-17T11:16:38Z</dcterms:created>
  <dcterms:modified xsi:type="dcterms:W3CDTF">2012-06-17T18:24:01Z</dcterms:modified>
</cp:coreProperties>
</file>

<file path=docProps/thumbnail.jpeg>
</file>