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sldIdLst>
    <p:sldId id="256" r:id="rId2"/>
    <p:sldId id="456" r:id="rId3"/>
    <p:sldId id="451" r:id="rId4"/>
    <p:sldId id="268" r:id="rId5"/>
    <p:sldId id="267" r:id="rId6"/>
    <p:sldId id="295" r:id="rId7"/>
    <p:sldId id="292" r:id="rId8"/>
    <p:sldId id="296" r:id="rId9"/>
    <p:sldId id="302" r:id="rId10"/>
    <p:sldId id="439" r:id="rId11"/>
    <p:sldId id="438" r:id="rId12"/>
    <p:sldId id="306" r:id="rId13"/>
    <p:sldId id="259" r:id="rId14"/>
    <p:sldId id="359" r:id="rId15"/>
    <p:sldId id="377" r:id="rId16"/>
    <p:sldId id="379" r:id="rId17"/>
    <p:sldId id="381" r:id="rId18"/>
    <p:sldId id="441" r:id="rId19"/>
    <p:sldId id="442" r:id="rId20"/>
    <p:sldId id="443" r:id="rId21"/>
    <p:sldId id="449" r:id="rId22"/>
    <p:sldId id="450" r:id="rId23"/>
    <p:sldId id="453" r:id="rId24"/>
    <p:sldId id="454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104" autoAdjust="0"/>
    <p:restoredTop sz="79320" autoAdjust="0"/>
  </p:normalViewPr>
  <p:slideViewPr>
    <p:cSldViewPr>
      <p:cViewPr>
        <p:scale>
          <a:sx n="69" d="100"/>
          <a:sy n="69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09E565-9FCD-45E5-B751-D67FF765DB27}" type="doc">
      <dgm:prSet loTypeId="urn:microsoft.com/office/officeart/2005/8/layout/lProcess2" loCatId="list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15C1FB2-7AF1-4C98-B84F-D17F02E1643D}">
      <dgm:prSet/>
      <dgm:spPr/>
      <dgm:t>
        <a:bodyPr/>
        <a:lstStyle/>
        <a:p>
          <a:pPr rtl="0"/>
          <a:r>
            <a:rPr lang="en-US" dirty="0" smtClean="0"/>
            <a:t>(Title I) Healthcare access, portability and renewability</a:t>
          </a:r>
          <a:endParaRPr lang="en-US" dirty="0"/>
        </a:p>
      </dgm:t>
    </dgm:pt>
    <dgm:pt modelId="{EDBB75E4-9E86-49DE-831A-9008B75D79E9}" type="parTrans" cxnId="{A19BB70B-263C-428D-8004-1D40E748E867}">
      <dgm:prSet/>
      <dgm:spPr/>
      <dgm:t>
        <a:bodyPr/>
        <a:lstStyle/>
        <a:p>
          <a:endParaRPr lang="en-US"/>
        </a:p>
      </dgm:t>
    </dgm:pt>
    <dgm:pt modelId="{2807C095-E7EB-4188-84F7-A989D6A113E9}" type="sibTrans" cxnId="{A19BB70B-263C-428D-8004-1D40E748E867}">
      <dgm:prSet/>
      <dgm:spPr/>
      <dgm:t>
        <a:bodyPr/>
        <a:lstStyle/>
        <a:p>
          <a:endParaRPr lang="en-US"/>
        </a:p>
      </dgm:t>
    </dgm:pt>
    <dgm:pt modelId="{283A019D-EBCE-448D-A44C-04A61A202469}">
      <dgm:prSet/>
      <dgm:spPr/>
      <dgm:t>
        <a:bodyPr/>
        <a:lstStyle/>
        <a:p>
          <a:pPr rtl="0"/>
          <a:r>
            <a:rPr lang="en-US" dirty="0" smtClean="0"/>
            <a:t>(Title II) Preventing healthcare fraud and abuse; medical liability (admin simplifications)</a:t>
          </a:r>
          <a:endParaRPr lang="en-US" dirty="0"/>
        </a:p>
      </dgm:t>
    </dgm:pt>
    <dgm:pt modelId="{928712E5-11D1-4772-BCA8-EE2440D2A1BE}" type="parTrans" cxnId="{67951CA8-0153-44C6-93D8-011494DDC95F}">
      <dgm:prSet/>
      <dgm:spPr/>
      <dgm:t>
        <a:bodyPr/>
        <a:lstStyle/>
        <a:p>
          <a:endParaRPr lang="en-US"/>
        </a:p>
      </dgm:t>
    </dgm:pt>
    <dgm:pt modelId="{DEE4B5A0-0F66-4151-B8EE-1617B35AC84E}" type="sibTrans" cxnId="{67951CA8-0153-44C6-93D8-011494DDC95F}">
      <dgm:prSet/>
      <dgm:spPr/>
      <dgm:t>
        <a:bodyPr/>
        <a:lstStyle/>
        <a:p>
          <a:endParaRPr lang="en-US"/>
        </a:p>
      </dgm:t>
    </dgm:pt>
    <dgm:pt modelId="{C7C87760-4B5D-4E80-A72E-3F0B5E1B15DA}">
      <dgm:prSet/>
      <dgm:spPr/>
      <dgm:t>
        <a:bodyPr/>
        <a:lstStyle/>
        <a:p>
          <a:pPr rtl="0"/>
          <a:r>
            <a:rPr lang="en-US" dirty="0" smtClean="0"/>
            <a:t>Privacy</a:t>
          </a:r>
          <a:endParaRPr lang="en-US" dirty="0"/>
        </a:p>
      </dgm:t>
    </dgm:pt>
    <dgm:pt modelId="{D3BCACC9-A9CC-43A5-AFA0-5695951012F8}" type="parTrans" cxnId="{F1B6AF8C-A266-40A9-9DB4-1C1664C27C86}">
      <dgm:prSet/>
      <dgm:spPr/>
      <dgm:t>
        <a:bodyPr/>
        <a:lstStyle/>
        <a:p>
          <a:endParaRPr lang="en-US"/>
        </a:p>
      </dgm:t>
    </dgm:pt>
    <dgm:pt modelId="{C4F954CD-6CA3-440A-A789-B08EE6C29FCE}" type="sibTrans" cxnId="{F1B6AF8C-A266-40A9-9DB4-1C1664C27C86}">
      <dgm:prSet/>
      <dgm:spPr/>
      <dgm:t>
        <a:bodyPr/>
        <a:lstStyle/>
        <a:p>
          <a:endParaRPr lang="en-US"/>
        </a:p>
      </dgm:t>
    </dgm:pt>
    <dgm:pt modelId="{A98B6D51-1C4C-47D3-91C5-DFBECE08721A}">
      <dgm:prSet/>
      <dgm:spPr/>
      <dgm:t>
        <a:bodyPr/>
        <a:lstStyle/>
        <a:p>
          <a:pPr rtl="0"/>
          <a:r>
            <a:rPr lang="en-US" dirty="0" smtClean="0"/>
            <a:t>Code-set standards</a:t>
          </a:r>
          <a:endParaRPr lang="en-US" dirty="0"/>
        </a:p>
      </dgm:t>
    </dgm:pt>
    <dgm:pt modelId="{96DB2901-9C40-4B5D-AE62-79B2946BB2A8}" type="parTrans" cxnId="{1635FFF6-F30B-4155-8E49-F5E4E608B29F}">
      <dgm:prSet/>
      <dgm:spPr/>
      <dgm:t>
        <a:bodyPr/>
        <a:lstStyle/>
        <a:p>
          <a:endParaRPr lang="en-US"/>
        </a:p>
      </dgm:t>
    </dgm:pt>
    <dgm:pt modelId="{9F5EB741-3998-434A-86B3-45B6EA6CBCC8}" type="sibTrans" cxnId="{1635FFF6-F30B-4155-8E49-F5E4E608B29F}">
      <dgm:prSet/>
      <dgm:spPr/>
      <dgm:t>
        <a:bodyPr/>
        <a:lstStyle/>
        <a:p>
          <a:endParaRPr lang="en-US"/>
        </a:p>
      </dgm:t>
    </dgm:pt>
    <dgm:pt modelId="{98323A87-A254-467C-82B2-68EE4DDAFCC2}">
      <dgm:prSet/>
      <dgm:spPr/>
      <dgm:t>
        <a:bodyPr/>
        <a:lstStyle/>
        <a:p>
          <a:pPr rtl="0"/>
          <a:r>
            <a:rPr lang="en-US" dirty="0" smtClean="0"/>
            <a:t>Unique Health Identifiers</a:t>
          </a:r>
          <a:endParaRPr lang="en-US" dirty="0"/>
        </a:p>
      </dgm:t>
    </dgm:pt>
    <dgm:pt modelId="{D75495C6-84CE-4CB1-B661-84CEB3953D36}" type="parTrans" cxnId="{AC02EA10-9161-40AC-A8D8-ED2E4A155C2C}">
      <dgm:prSet/>
      <dgm:spPr/>
      <dgm:t>
        <a:bodyPr/>
        <a:lstStyle/>
        <a:p>
          <a:endParaRPr lang="en-US"/>
        </a:p>
      </dgm:t>
    </dgm:pt>
    <dgm:pt modelId="{8531A2A3-CDE7-43B4-9832-BFCDFBB50019}" type="sibTrans" cxnId="{AC02EA10-9161-40AC-A8D8-ED2E4A155C2C}">
      <dgm:prSet/>
      <dgm:spPr/>
      <dgm:t>
        <a:bodyPr/>
        <a:lstStyle/>
        <a:p>
          <a:endParaRPr lang="en-US"/>
        </a:p>
      </dgm:t>
    </dgm:pt>
    <dgm:pt modelId="{F65ECE51-07E3-4E38-B927-D82710726F1E}">
      <dgm:prSet/>
      <dgm:spPr/>
      <dgm:t>
        <a:bodyPr/>
        <a:lstStyle/>
        <a:p>
          <a:pPr rtl="0"/>
          <a:r>
            <a:rPr lang="en-US" dirty="0" smtClean="0"/>
            <a:t>(Title III)         Tax-related Health provisions</a:t>
          </a:r>
          <a:endParaRPr lang="en-US" dirty="0"/>
        </a:p>
      </dgm:t>
    </dgm:pt>
    <dgm:pt modelId="{F474F41E-6469-47E2-8C8D-1A4840416A35}" type="parTrans" cxnId="{0CCCC8A4-8A90-4090-A44A-0B70C96584D4}">
      <dgm:prSet/>
      <dgm:spPr/>
      <dgm:t>
        <a:bodyPr/>
        <a:lstStyle/>
        <a:p>
          <a:endParaRPr lang="en-US"/>
        </a:p>
      </dgm:t>
    </dgm:pt>
    <dgm:pt modelId="{3D22B355-940F-4AAA-8185-BDABB42A60A1}" type="sibTrans" cxnId="{0CCCC8A4-8A90-4090-A44A-0B70C96584D4}">
      <dgm:prSet/>
      <dgm:spPr/>
      <dgm:t>
        <a:bodyPr/>
        <a:lstStyle/>
        <a:p>
          <a:endParaRPr lang="en-US"/>
        </a:p>
      </dgm:t>
    </dgm:pt>
    <dgm:pt modelId="{AEBE065E-C51E-4281-94CE-D51E1CE226EF}">
      <dgm:prSet/>
      <dgm:spPr/>
      <dgm:t>
        <a:bodyPr/>
        <a:lstStyle/>
        <a:p>
          <a:pPr rtl="0"/>
          <a:r>
            <a:rPr lang="en-US" dirty="0" smtClean="0"/>
            <a:t>(Title IV)  Application and enforcement of Group health plan requirements</a:t>
          </a:r>
          <a:endParaRPr lang="en-US" dirty="0"/>
        </a:p>
      </dgm:t>
    </dgm:pt>
    <dgm:pt modelId="{A688E1D7-90FC-4277-9612-A1713B063EF7}" type="parTrans" cxnId="{BCAC6413-FA5D-456A-93DA-CDB204D7D57F}">
      <dgm:prSet/>
      <dgm:spPr/>
      <dgm:t>
        <a:bodyPr/>
        <a:lstStyle/>
        <a:p>
          <a:endParaRPr lang="en-US"/>
        </a:p>
      </dgm:t>
    </dgm:pt>
    <dgm:pt modelId="{67B74E94-0CB4-4DB1-BE5C-1E1505C4E865}" type="sibTrans" cxnId="{BCAC6413-FA5D-456A-93DA-CDB204D7D57F}">
      <dgm:prSet/>
      <dgm:spPr/>
      <dgm:t>
        <a:bodyPr/>
        <a:lstStyle/>
        <a:p>
          <a:endParaRPr lang="en-US"/>
        </a:p>
      </dgm:t>
    </dgm:pt>
    <dgm:pt modelId="{D454C0F6-5F3D-4D55-B0ED-855C50BD2FD0}">
      <dgm:prSet/>
      <dgm:spPr/>
      <dgm:t>
        <a:bodyPr/>
        <a:lstStyle/>
        <a:p>
          <a:pPr rtl="0"/>
          <a:r>
            <a:rPr lang="en-US" dirty="0" smtClean="0"/>
            <a:t>(Title V) </a:t>
          </a:r>
          <a:br>
            <a:rPr lang="en-US" dirty="0" smtClean="0"/>
          </a:br>
          <a:r>
            <a:rPr lang="en-US" dirty="0" smtClean="0"/>
            <a:t>Revenue Offsets</a:t>
          </a:r>
          <a:endParaRPr lang="en-US" dirty="0"/>
        </a:p>
      </dgm:t>
    </dgm:pt>
    <dgm:pt modelId="{4BF5174C-0A6B-420C-982D-8B1F3F0987C8}" type="parTrans" cxnId="{32C1EE0E-C763-4DDC-B33F-4A4149BA4867}">
      <dgm:prSet/>
      <dgm:spPr/>
      <dgm:t>
        <a:bodyPr/>
        <a:lstStyle/>
        <a:p>
          <a:endParaRPr lang="en-US"/>
        </a:p>
      </dgm:t>
    </dgm:pt>
    <dgm:pt modelId="{64F7D7F7-7AC9-4D72-86F0-7E593C54CD74}" type="sibTrans" cxnId="{32C1EE0E-C763-4DDC-B33F-4A4149BA4867}">
      <dgm:prSet/>
      <dgm:spPr/>
      <dgm:t>
        <a:bodyPr/>
        <a:lstStyle/>
        <a:p>
          <a:endParaRPr lang="en-US"/>
        </a:p>
      </dgm:t>
    </dgm:pt>
    <dgm:pt modelId="{0E187071-0CA9-4A7D-8F40-5BF5F9F3459B}">
      <dgm:prSet/>
      <dgm:spPr/>
      <dgm:t>
        <a:bodyPr/>
        <a:lstStyle/>
        <a:p>
          <a:pPr rtl="0"/>
          <a:r>
            <a:rPr lang="en-US" dirty="0" smtClean="0"/>
            <a:t>Transaction standards</a:t>
          </a:r>
          <a:endParaRPr lang="en-US" dirty="0"/>
        </a:p>
      </dgm:t>
    </dgm:pt>
    <dgm:pt modelId="{ADC60671-0222-4F51-A2CF-C24533A31ED9}" type="parTrans" cxnId="{118F7AFC-411C-4F40-AFF1-5A7A7B6815BA}">
      <dgm:prSet/>
      <dgm:spPr/>
      <dgm:t>
        <a:bodyPr/>
        <a:lstStyle/>
        <a:p>
          <a:endParaRPr lang="en-US"/>
        </a:p>
      </dgm:t>
    </dgm:pt>
    <dgm:pt modelId="{62B7969A-8FCC-4EA5-B6FE-FAD939164785}" type="sibTrans" cxnId="{118F7AFC-411C-4F40-AFF1-5A7A7B6815BA}">
      <dgm:prSet/>
      <dgm:spPr/>
      <dgm:t>
        <a:bodyPr/>
        <a:lstStyle/>
        <a:p>
          <a:endParaRPr lang="en-US"/>
        </a:p>
      </dgm:t>
    </dgm:pt>
    <dgm:pt modelId="{4B6C033E-A554-4011-AFB7-F7096630B59A}">
      <dgm:prSet/>
      <dgm:spPr/>
      <dgm:t>
        <a:bodyPr/>
        <a:lstStyle/>
        <a:p>
          <a:pPr rtl="0"/>
          <a:r>
            <a:rPr lang="en-US" dirty="0" smtClean="0"/>
            <a:t>EDI</a:t>
          </a:r>
          <a:endParaRPr lang="en-US" dirty="0"/>
        </a:p>
      </dgm:t>
    </dgm:pt>
    <dgm:pt modelId="{9A9A2847-7C87-474B-B24C-35CA99C16B3F}" type="parTrans" cxnId="{B3A2E068-E671-4CA7-9876-1B8473D0BA7C}">
      <dgm:prSet/>
      <dgm:spPr/>
      <dgm:t>
        <a:bodyPr/>
        <a:lstStyle/>
        <a:p>
          <a:endParaRPr lang="en-US"/>
        </a:p>
      </dgm:t>
    </dgm:pt>
    <dgm:pt modelId="{3E4729B4-0C45-4305-B9A9-66CE665658C5}" type="sibTrans" cxnId="{B3A2E068-E671-4CA7-9876-1B8473D0BA7C}">
      <dgm:prSet/>
      <dgm:spPr/>
      <dgm:t>
        <a:bodyPr/>
        <a:lstStyle/>
        <a:p>
          <a:endParaRPr lang="en-US"/>
        </a:p>
      </dgm:t>
    </dgm:pt>
    <dgm:pt modelId="{F0478F61-43B4-4ED9-9854-0E5D179D6FF7}">
      <dgm:prSet/>
      <dgm:spPr/>
      <dgm:t>
        <a:bodyPr/>
        <a:lstStyle/>
        <a:p>
          <a:pPr rtl="0"/>
          <a:r>
            <a:rPr lang="en-US" dirty="0" smtClean="0"/>
            <a:t>Security </a:t>
          </a:r>
          <a:endParaRPr lang="en-US" dirty="0"/>
        </a:p>
      </dgm:t>
    </dgm:pt>
    <dgm:pt modelId="{1E57994B-C85C-4288-9124-705CF7CE1DB0}" type="parTrans" cxnId="{AD8017C2-31AA-46FA-9C19-47D4B9105316}">
      <dgm:prSet/>
      <dgm:spPr/>
      <dgm:t>
        <a:bodyPr/>
        <a:lstStyle/>
        <a:p>
          <a:endParaRPr lang="en-US"/>
        </a:p>
      </dgm:t>
    </dgm:pt>
    <dgm:pt modelId="{CC829347-3388-4C60-95FC-41EBE10C3E9B}" type="sibTrans" cxnId="{AD8017C2-31AA-46FA-9C19-47D4B9105316}">
      <dgm:prSet/>
      <dgm:spPr/>
      <dgm:t>
        <a:bodyPr/>
        <a:lstStyle/>
        <a:p>
          <a:endParaRPr lang="en-US"/>
        </a:p>
      </dgm:t>
    </dgm:pt>
    <dgm:pt modelId="{71280742-D4F3-4197-99BD-62DC8579DE2C}">
      <dgm:prSet/>
      <dgm:spPr/>
      <dgm:t>
        <a:bodyPr/>
        <a:lstStyle/>
        <a:p>
          <a:pPr rtl="0"/>
          <a:r>
            <a:rPr lang="en-US" dirty="0" smtClean="0"/>
            <a:t>Enforcement (2006)</a:t>
          </a:r>
          <a:endParaRPr lang="en-US" dirty="0"/>
        </a:p>
      </dgm:t>
    </dgm:pt>
    <dgm:pt modelId="{EB7D0B83-C646-4696-A856-349058A53EA7}" type="parTrans" cxnId="{F64C0FC9-E7A5-4DD7-8042-3A791AF440C3}">
      <dgm:prSet/>
      <dgm:spPr/>
      <dgm:t>
        <a:bodyPr/>
        <a:lstStyle/>
        <a:p>
          <a:endParaRPr lang="en-US"/>
        </a:p>
      </dgm:t>
    </dgm:pt>
    <dgm:pt modelId="{CA308662-159F-4E85-AF0D-22ECF4FA011D}" type="sibTrans" cxnId="{F64C0FC9-E7A5-4DD7-8042-3A791AF440C3}">
      <dgm:prSet/>
      <dgm:spPr/>
      <dgm:t>
        <a:bodyPr/>
        <a:lstStyle/>
        <a:p>
          <a:endParaRPr lang="en-US"/>
        </a:p>
      </dgm:t>
    </dgm:pt>
    <dgm:pt modelId="{24FF354A-4011-41E3-A546-30E9D2DD9A66}" type="pres">
      <dgm:prSet presAssocID="{EA09E565-9FCD-45E5-B751-D67FF765DB27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D84FE35-1251-4AB0-8EE7-9C751AD37FD9}" type="pres">
      <dgm:prSet presAssocID="{D15C1FB2-7AF1-4C98-B84F-D17F02E1643D}" presName="compNode" presStyleCnt="0"/>
      <dgm:spPr/>
    </dgm:pt>
    <dgm:pt modelId="{F751E91C-BAEA-4230-82B9-5FF8C687CA72}" type="pres">
      <dgm:prSet presAssocID="{D15C1FB2-7AF1-4C98-B84F-D17F02E1643D}" presName="aNode" presStyleLbl="bgShp" presStyleIdx="0" presStyleCnt="5" custLinFactNeighborX="-5644"/>
      <dgm:spPr/>
      <dgm:t>
        <a:bodyPr/>
        <a:lstStyle/>
        <a:p>
          <a:endParaRPr lang="en-US"/>
        </a:p>
      </dgm:t>
    </dgm:pt>
    <dgm:pt modelId="{8BC28218-C5AC-4D7F-9919-424B6260078B}" type="pres">
      <dgm:prSet presAssocID="{D15C1FB2-7AF1-4C98-B84F-D17F02E1643D}" presName="textNode" presStyleLbl="bgShp" presStyleIdx="0" presStyleCnt="5"/>
      <dgm:spPr/>
      <dgm:t>
        <a:bodyPr/>
        <a:lstStyle/>
        <a:p>
          <a:endParaRPr lang="en-US"/>
        </a:p>
      </dgm:t>
    </dgm:pt>
    <dgm:pt modelId="{DA73F31D-17A1-4874-B366-F1FA335FF5AA}" type="pres">
      <dgm:prSet presAssocID="{D15C1FB2-7AF1-4C98-B84F-D17F02E1643D}" presName="compChildNode" presStyleCnt="0"/>
      <dgm:spPr/>
    </dgm:pt>
    <dgm:pt modelId="{46A3739C-FA45-4DA0-8F84-A876999084E4}" type="pres">
      <dgm:prSet presAssocID="{D15C1FB2-7AF1-4C98-B84F-D17F02E1643D}" presName="theInnerList" presStyleCnt="0"/>
      <dgm:spPr/>
    </dgm:pt>
    <dgm:pt modelId="{9627B831-0FE4-4650-974B-056A6C77E2CE}" type="pres">
      <dgm:prSet presAssocID="{D15C1FB2-7AF1-4C98-B84F-D17F02E1643D}" presName="aSpace" presStyleCnt="0"/>
      <dgm:spPr/>
    </dgm:pt>
    <dgm:pt modelId="{6B5D1D05-C43D-4218-A122-EAA6D3EA5A88}" type="pres">
      <dgm:prSet presAssocID="{283A019D-EBCE-448D-A44C-04A61A202469}" presName="compNode" presStyleCnt="0"/>
      <dgm:spPr/>
    </dgm:pt>
    <dgm:pt modelId="{E74EE265-7B70-4EAC-A2E1-3056F8369F77}" type="pres">
      <dgm:prSet presAssocID="{283A019D-EBCE-448D-A44C-04A61A202469}" presName="aNode" presStyleLbl="bgShp" presStyleIdx="1" presStyleCnt="5"/>
      <dgm:spPr/>
      <dgm:t>
        <a:bodyPr/>
        <a:lstStyle/>
        <a:p>
          <a:endParaRPr lang="en-US"/>
        </a:p>
      </dgm:t>
    </dgm:pt>
    <dgm:pt modelId="{5FB811FA-B28A-4EB8-B243-C7BBDF2B1317}" type="pres">
      <dgm:prSet presAssocID="{283A019D-EBCE-448D-A44C-04A61A202469}" presName="textNode" presStyleLbl="bgShp" presStyleIdx="1" presStyleCnt="5"/>
      <dgm:spPr/>
      <dgm:t>
        <a:bodyPr/>
        <a:lstStyle/>
        <a:p>
          <a:endParaRPr lang="en-US"/>
        </a:p>
      </dgm:t>
    </dgm:pt>
    <dgm:pt modelId="{54B80FB3-583E-4878-B2F3-E0C6E21DDF23}" type="pres">
      <dgm:prSet presAssocID="{283A019D-EBCE-448D-A44C-04A61A202469}" presName="compChildNode" presStyleCnt="0"/>
      <dgm:spPr/>
    </dgm:pt>
    <dgm:pt modelId="{D35ADFA3-20EE-4D3E-B052-6295E7F6D666}" type="pres">
      <dgm:prSet presAssocID="{283A019D-EBCE-448D-A44C-04A61A202469}" presName="theInnerList" presStyleCnt="0"/>
      <dgm:spPr/>
    </dgm:pt>
    <dgm:pt modelId="{083DEDA5-DDC2-4CC7-BCB8-5EE81E24B117}" type="pres">
      <dgm:prSet presAssocID="{C7C87760-4B5D-4E80-A72E-3F0B5E1B15DA}" presName="childNode" presStyleLbl="node1" presStyleIdx="0" presStyleCnt="4" custScaleY="2348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4E2CE37-D130-4D8C-9BC2-A6F7F2D74BB8}" type="pres">
      <dgm:prSet presAssocID="{C7C87760-4B5D-4E80-A72E-3F0B5E1B15DA}" presName="aSpace2" presStyleCnt="0"/>
      <dgm:spPr/>
    </dgm:pt>
    <dgm:pt modelId="{5A6C03A3-4EAA-4DCA-8645-277AAA2EB7CB}" type="pres">
      <dgm:prSet presAssocID="{F0478F61-43B4-4ED9-9854-0E5D179D6FF7}" presName="childNode" presStyleLbl="node1" presStyleIdx="1" presStyleCnt="4" custAng="10800000" custFlipVert="1" custScaleY="234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79E03D-EC29-4AA1-A89C-9D9BFFAC8859}" type="pres">
      <dgm:prSet presAssocID="{F0478F61-43B4-4ED9-9854-0E5D179D6FF7}" presName="aSpace2" presStyleCnt="0"/>
      <dgm:spPr/>
    </dgm:pt>
    <dgm:pt modelId="{A74AD73F-98B8-4111-8DD1-EE97FF1902DF}" type="pres">
      <dgm:prSet presAssocID="{4B6C033E-A554-4011-AFB7-F7096630B59A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67A133-8F54-4810-A6C5-2C361D3CF8B8}" type="pres">
      <dgm:prSet presAssocID="{4B6C033E-A554-4011-AFB7-F7096630B59A}" presName="aSpace2" presStyleCnt="0"/>
      <dgm:spPr/>
    </dgm:pt>
    <dgm:pt modelId="{1EAAA4B1-67D7-4DF7-AEC3-1F5FC8523BF1}" type="pres">
      <dgm:prSet presAssocID="{71280742-D4F3-4197-99BD-62DC8579DE2C}" presName="childNode" presStyleLbl="node1" presStyleIdx="3" presStyleCnt="4" custScaleY="446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78D2C-DF98-451F-9502-3B446273D7BE}" type="pres">
      <dgm:prSet presAssocID="{283A019D-EBCE-448D-A44C-04A61A202469}" presName="aSpace" presStyleCnt="0"/>
      <dgm:spPr/>
    </dgm:pt>
    <dgm:pt modelId="{9235E659-FB67-42EF-8012-B588BDCE49B2}" type="pres">
      <dgm:prSet presAssocID="{F65ECE51-07E3-4E38-B927-D82710726F1E}" presName="compNode" presStyleCnt="0"/>
      <dgm:spPr/>
    </dgm:pt>
    <dgm:pt modelId="{7B7D33FD-5616-425C-9C3F-AC68EC79BFF2}" type="pres">
      <dgm:prSet presAssocID="{F65ECE51-07E3-4E38-B927-D82710726F1E}" presName="aNode" presStyleLbl="bgShp" presStyleIdx="2" presStyleCnt="5"/>
      <dgm:spPr/>
      <dgm:t>
        <a:bodyPr/>
        <a:lstStyle/>
        <a:p>
          <a:endParaRPr lang="en-US"/>
        </a:p>
      </dgm:t>
    </dgm:pt>
    <dgm:pt modelId="{ED7030E5-E3B0-46A0-A7FC-73581DBD0581}" type="pres">
      <dgm:prSet presAssocID="{F65ECE51-07E3-4E38-B927-D82710726F1E}" presName="textNode" presStyleLbl="bgShp" presStyleIdx="2" presStyleCnt="5"/>
      <dgm:spPr/>
      <dgm:t>
        <a:bodyPr/>
        <a:lstStyle/>
        <a:p>
          <a:endParaRPr lang="en-US"/>
        </a:p>
      </dgm:t>
    </dgm:pt>
    <dgm:pt modelId="{A80273FB-936D-4ABF-B4C3-69456016E2D4}" type="pres">
      <dgm:prSet presAssocID="{F65ECE51-07E3-4E38-B927-D82710726F1E}" presName="compChildNode" presStyleCnt="0"/>
      <dgm:spPr/>
    </dgm:pt>
    <dgm:pt modelId="{0093C277-6F3F-49BE-89FB-6F4826553F29}" type="pres">
      <dgm:prSet presAssocID="{F65ECE51-07E3-4E38-B927-D82710726F1E}" presName="theInnerList" presStyleCnt="0"/>
      <dgm:spPr/>
    </dgm:pt>
    <dgm:pt modelId="{E4E5B4B6-92B8-4B2D-B619-1E3EEDCC944B}" type="pres">
      <dgm:prSet presAssocID="{F65ECE51-07E3-4E38-B927-D82710726F1E}" presName="aSpace" presStyleCnt="0"/>
      <dgm:spPr/>
    </dgm:pt>
    <dgm:pt modelId="{82D07627-3809-4AE9-82E7-986BDC518563}" type="pres">
      <dgm:prSet presAssocID="{AEBE065E-C51E-4281-94CE-D51E1CE226EF}" presName="compNode" presStyleCnt="0"/>
      <dgm:spPr/>
    </dgm:pt>
    <dgm:pt modelId="{6B6D56CF-AD00-43C9-8A7C-7C0A776D2104}" type="pres">
      <dgm:prSet presAssocID="{AEBE065E-C51E-4281-94CE-D51E1CE226EF}" presName="aNode" presStyleLbl="bgShp" presStyleIdx="3" presStyleCnt="5"/>
      <dgm:spPr/>
      <dgm:t>
        <a:bodyPr/>
        <a:lstStyle/>
        <a:p>
          <a:endParaRPr lang="en-US"/>
        </a:p>
      </dgm:t>
    </dgm:pt>
    <dgm:pt modelId="{3E73FCAB-0EE9-4450-B7BA-C393CFE6EB17}" type="pres">
      <dgm:prSet presAssocID="{AEBE065E-C51E-4281-94CE-D51E1CE226EF}" presName="textNode" presStyleLbl="bgShp" presStyleIdx="3" presStyleCnt="5"/>
      <dgm:spPr/>
      <dgm:t>
        <a:bodyPr/>
        <a:lstStyle/>
        <a:p>
          <a:endParaRPr lang="en-US"/>
        </a:p>
      </dgm:t>
    </dgm:pt>
    <dgm:pt modelId="{703B9264-AB90-4B12-B8FC-D3F4B7AA29CE}" type="pres">
      <dgm:prSet presAssocID="{AEBE065E-C51E-4281-94CE-D51E1CE226EF}" presName="compChildNode" presStyleCnt="0"/>
      <dgm:spPr/>
    </dgm:pt>
    <dgm:pt modelId="{D32DE877-AEB1-4AFD-AFFC-86FCE151B6E5}" type="pres">
      <dgm:prSet presAssocID="{AEBE065E-C51E-4281-94CE-D51E1CE226EF}" presName="theInnerList" presStyleCnt="0"/>
      <dgm:spPr/>
    </dgm:pt>
    <dgm:pt modelId="{5FE954A0-C21E-4C0E-92F3-CDC2730F8A0D}" type="pres">
      <dgm:prSet presAssocID="{AEBE065E-C51E-4281-94CE-D51E1CE226EF}" presName="aSpace" presStyleCnt="0"/>
      <dgm:spPr/>
    </dgm:pt>
    <dgm:pt modelId="{BA144267-35D5-4FFB-957F-C45102ACA81E}" type="pres">
      <dgm:prSet presAssocID="{D454C0F6-5F3D-4D55-B0ED-855C50BD2FD0}" presName="compNode" presStyleCnt="0"/>
      <dgm:spPr/>
    </dgm:pt>
    <dgm:pt modelId="{A19FDAE9-4762-4DF2-B1C2-6C8934E64C39}" type="pres">
      <dgm:prSet presAssocID="{D454C0F6-5F3D-4D55-B0ED-855C50BD2FD0}" presName="aNode" presStyleLbl="bgShp" presStyleIdx="4" presStyleCnt="5"/>
      <dgm:spPr/>
      <dgm:t>
        <a:bodyPr/>
        <a:lstStyle/>
        <a:p>
          <a:endParaRPr lang="en-US"/>
        </a:p>
      </dgm:t>
    </dgm:pt>
    <dgm:pt modelId="{579D1710-8C69-4AA6-948B-F4DA79B8B1A5}" type="pres">
      <dgm:prSet presAssocID="{D454C0F6-5F3D-4D55-B0ED-855C50BD2FD0}" presName="textNode" presStyleLbl="bgShp" presStyleIdx="4" presStyleCnt="5"/>
      <dgm:spPr/>
      <dgm:t>
        <a:bodyPr/>
        <a:lstStyle/>
        <a:p>
          <a:endParaRPr lang="en-US"/>
        </a:p>
      </dgm:t>
    </dgm:pt>
    <dgm:pt modelId="{45851402-9174-43C4-B3AC-3325123038F0}" type="pres">
      <dgm:prSet presAssocID="{D454C0F6-5F3D-4D55-B0ED-855C50BD2FD0}" presName="compChildNode" presStyleCnt="0"/>
      <dgm:spPr/>
    </dgm:pt>
    <dgm:pt modelId="{48185BEF-AC11-45CD-B51F-F3E1C6A88991}" type="pres">
      <dgm:prSet presAssocID="{D454C0F6-5F3D-4D55-B0ED-855C50BD2FD0}" presName="theInnerList" presStyleCnt="0"/>
      <dgm:spPr/>
    </dgm:pt>
  </dgm:ptLst>
  <dgm:cxnLst>
    <dgm:cxn modelId="{CD1C47B6-94C6-4DEE-A052-E4399686CFA0}" type="presOf" srcId="{C7C87760-4B5D-4E80-A72E-3F0B5E1B15DA}" destId="{083DEDA5-DDC2-4CC7-BCB8-5EE81E24B117}" srcOrd="0" destOrd="0" presId="urn:microsoft.com/office/officeart/2005/8/layout/lProcess2"/>
    <dgm:cxn modelId="{6E8A0852-AD1F-4330-AD99-FE82F0137816}" type="presOf" srcId="{AEBE065E-C51E-4281-94CE-D51E1CE226EF}" destId="{6B6D56CF-AD00-43C9-8A7C-7C0A776D2104}" srcOrd="0" destOrd="0" presId="urn:microsoft.com/office/officeart/2005/8/layout/lProcess2"/>
    <dgm:cxn modelId="{AC02EA10-9161-40AC-A8D8-ED2E4A155C2C}" srcId="{4B6C033E-A554-4011-AFB7-F7096630B59A}" destId="{98323A87-A254-467C-82B2-68EE4DDAFCC2}" srcOrd="2" destOrd="0" parTransId="{D75495C6-84CE-4CB1-B661-84CEB3953D36}" sibTransId="{8531A2A3-CDE7-43B4-9832-BFCDFBB50019}"/>
    <dgm:cxn modelId="{380F309E-2803-41C7-90DB-0FB279C1FC35}" type="presOf" srcId="{F65ECE51-07E3-4E38-B927-D82710726F1E}" destId="{ED7030E5-E3B0-46A0-A7FC-73581DBD0581}" srcOrd="1" destOrd="0" presId="urn:microsoft.com/office/officeart/2005/8/layout/lProcess2"/>
    <dgm:cxn modelId="{CF6C715D-C734-44B5-BA36-BEA74C6A4216}" type="presOf" srcId="{F0478F61-43B4-4ED9-9854-0E5D179D6FF7}" destId="{5A6C03A3-4EAA-4DCA-8645-277AAA2EB7CB}" srcOrd="0" destOrd="0" presId="urn:microsoft.com/office/officeart/2005/8/layout/lProcess2"/>
    <dgm:cxn modelId="{D9B7C23C-5EC5-4B56-A66D-307CF0095256}" type="presOf" srcId="{0E187071-0CA9-4A7D-8F40-5BF5F9F3459B}" destId="{A74AD73F-98B8-4111-8DD1-EE97FF1902DF}" srcOrd="0" destOrd="1" presId="urn:microsoft.com/office/officeart/2005/8/layout/lProcess2"/>
    <dgm:cxn modelId="{3B8D8258-6B16-4AA4-A3F5-DF3E33B08CAF}" type="presOf" srcId="{283A019D-EBCE-448D-A44C-04A61A202469}" destId="{5FB811FA-B28A-4EB8-B243-C7BBDF2B1317}" srcOrd="1" destOrd="0" presId="urn:microsoft.com/office/officeart/2005/8/layout/lProcess2"/>
    <dgm:cxn modelId="{AD8017C2-31AA-46FA-9C19-47D4B9105316}" srcId="{283A019D-EBCE-448D-A44C-04A61A202469}" destId="{F0478F61-43B4-4ED9-9854-0E5D179D6FF7}" srcOrd="1" destOrd="0" parTransId="{1E57994B-C85C-4288-9124-705CF7CE1DB0}" sibTransId="{CC829347-3388-4C60-95FC-41EBE10C3E9B}"/>
    <dgm:cxn modelId="{0CCCC8A4-8A90-4090-A44A-0B70C96584D4}" srcId="{EA09E565-9FCD-45E5-B751-D67FF765DB27}" destId="{F65ECE51-07E3-4E38-B927-D82710726F1E}" srcOrd="2" destOrd="0" parTransId="{F474F41E-6469-47E2-8C8D-1A4840416A35}" sibTransId="{3D22B355-940F-4AAA-8185-BDABB42A60A1}"/>
    <dgm:cxn modelId="{4649987A-F7D9-4E1F-AAD5-9079D1AF4B21}" type="presOf" srcId="{AEBE065E-C51E-4281-94CE-D51E1CE226EF}" destId="{3E73FCAB-0EE9-4450-B7BA-C393CFE6EB17}" srcOrd="1" destOrd="0" presId="urn:microsoft.com/office/officeart/2005/8/layout/lProcess2"/>
    <dgm:cxn modelId="{F4C821D7-B35E-4DBA-801E-1F4A52C3156B}" type="presOf" srcId="{D454C0F6-5F3D-4D55-B0ED-855C50BD2FD0}" destId="{579D1710-8C69-4AA6-948B-F4DA79B8B1A5}" srcOrd="1" destOrd="0" presId="urn:microsoft.com/office/officeart/2005/8/layout/lProcess2"/>
    <dgm:cxn modelId="{76DF3EBA-3326-4FFD-9321-CA43954341CE}" type="presOf" srcId="{98323A87-A254-467C-82B2-68EE4DDAFCC2}" destId="{A74AD73F-98B8-4111-8DD1-EE97FF1902DF}" srcOrd="0" destOrd="3" presId="urn:microsoft.com/office/officeart/2005/8/layout/lProcess2"/>
    <dgm:cxn modelId="{EC6E2BB0-88F1-4448-82EF-721CC86C087B}" type="presOf" srcId="{F65ECE51-07E3-4E38-B927-D82710726F1E}" destId="{7B7D33FD-5616-425C-9C3F-AC68EC79BFF2}" srcOrd="0" destOrd="0" presId="urn:microsoft.com/office/officeart/2005/8/layout/lProcess2"/>
    <dgm:cxn modelId="{0AE4C99D-E7CD-4282-AF97-B26F98F43634}" type="presOf" srcId="{EA09E565-9FCD-45E5-B751-D67FF765DB27}" destId="{24FF354A-4011-41E3-A546-30E9D2DD9A66}" srcOrd="0" destOrd="0" presId="urn:microsoft.com/office/officeart/2005/8/layout/lProcess2"/>
    <dgm:cxn modelId="{67951CA8-0153-44C6-93D8-011494DDC95F}" srcId="{EA09E565-9FCD-45E5-B751-D67FF765DB27}" destId="{283A019D-EBCE-448D-A44C-04A61A202469}" srcOrd="1" destOrd="0" parTransId="{928712E5-11D1-4772-BCA8-EE2440D2A1BE}" sibTransId="{DEE4B5A0-0F66-4151-B8EE-1617B35AC84E}"/>
    <dgm:cxn modelId="{32C1EE0E-C763-4DDC-B33F-4A4149BA4867}" srcId="{EA09E565-9FCD-45E5-B751-D67FF765DB27}" destId="{D454C0F6-5F3D-4D55-B0ED-855C50BD2FD0}" srcOrd="4" destOrd="0" parTransId="{4BF5174C-0A6B-420C-982D-8B1F3F0987C8}" sibTransId="{64F7D7F7-7AC9-4D72-86F0-7E593C54CD74}"/>
    <dgm:cxn modelId="{1635FFF6-F30B-4155-8E49-F5E4E608B29F}" srcId="{4B6C033E-A554-4011-AFB7-F7096630B59A}" destId="{A98B6D51-1C4C-47D3-91C5-DFBECE08721A}" srcOrd="1" destOrd="0" parTransId="{96DB2901-9C40-4B5D-AE62-79B2946BB2A8}" sibTransId="{9F5EB741-3998-434A-86B3-45B6EA6CBCC8}"/>
    <dgm:cxn modelId="{B3A2E068-E671-4CA7-9876-1B8473D0BA7C}" srcId="{283A019D-EBCE-448D-A44C-04A61A202469}" destId="{4B6C033E-A554-4011-AFB7-F7096630B59A}" srcOrd="2" destOrd="0" parTransId="{9A9A2847-7C87-474B-B24C-35CA99C16B3F}" sibTransId="{3E4729B4-0C45-4305-B9A9-66CE665658C5}"/>
    <dgm:cxn modelId="{63661AED-AD84-468D-9170-91166A8C7992}" type="presOf" srcId="{71280742-D4F3-4197-99BD-62DC8579DE2C}" destId="{1EAAA4B1-67D7-4DF7-AEC3-1F5FC8523BF1}" srcOrd="0" destOrd="0" presId="urn:microsoft.com/office/officeart/2005/8/layout/lProcess2"/>
    <dgm:cxn modelId="{F1B6AF8C-A266-40A9-9DB4-1C1664C27C86}" srcId="{283A019D-EBCE-448D-A44C-04A61A202469}" destId="{C7C87760-4B5D-4E80-A72E-3F0B5E1B15DA}" srcOrd="0" destOrd="0" parTransId="{D3BCACC9-A9CC-43A5-AFA0-5695951012F8}" sibTransId="{C4F954CD-6CA3-440A-A789-B08EE6C29FCE}"/>
    <dgm:cxn modelId="{F64C0FC9-E7A5-4DD7-8042-3A791AF440C3}" srcId="{283A019D-EBCE-448D-A44C-04A61A202469}" destId="{71280742-D4F3-4197-99BD-62DC8579DE2C}" srcOrd="3" destOrd="0" parTransId="{EB7D0B83-C646-4696-A856-349058A53EA7}" sibTransId="{CA308662-159F-4E85-AF0D-22ECF4FA011D}"/>
    <dgm:cxn modelId="{BC14D842-899C-4ED0-BE5F-B5BD3B63EDAF}" type="presOf" srcId="{4B6C033E-A554-4011-AFB7-F7096630B59A}" destId="{A74AD73F-98B8-4111-8DD1-EE97FF1902DF}" srcOrd="0" destOrd="0" presId="urn:microsoft.com/office/officeart/2005/8/layout/lProcess2"/>
    <dgm:cxn modelId="{2830D6AB-44B7-446F-8D46-4A2D2BDA0651}" type="presOf" srcId="{D15C1FB2-7AF1-4C98-B84F-D17F02E1643D}" destId="{F751E91C-BAEA-4230-82B9-5FF8C687CA72}" srcOrd="0" destOrd="0" presId="urn:microsoft.com/office/officeart/2005/8/layout/lProcess2"/>
    <dgm:cxn modelId="{7F5E084A-29EB-4431-AF69-3EA46921060F}" type="presOf" srcId="{D454C0F6-5F3D-4D55-B0ED-855C50BD2FD0}" destId="{A19FDAE9-4762-4DF2-B1C2-6C8934E64C39}" srcOrd="0" destOrd="0" presId="urn:microsoft.com/office/officeart/2005/8/layout/lProcess2"/>
    <dgm:cxn modelId="{2E50FB0A-630F-42FF-8016-EC91572C32E5}" type="presOf" srcId="{A98B6D51-1C4C-47D3-91C5-DFBECE08721A}" destId="{A74AD73F-98B8-4111-8DD1-EE97FF1902DF}" srcOrd="0" destOrd="2" presId="urn:microsoft.com/office/officeart/2005/8/layout/lProcess2"/>
    <dgm:cxn modelId="{A19BB70B-263C-428D-8004-1D40E748E867}" srcId="{EA09E565-9FCD-45E5-B751-D67FF765DB27}" destId="{D15C1FB2-7AF1-4C98-B84F-D17F02E1643D}" srcOrd="0" destOrd="0" parTransId="{EDBB75E4-9E86-49DE-831A-9008B75D79E9}" sibTransId="{2807C095-E7EB-4188-84F7-A989D6A113E9}"/>
    <dgm:cxn modelId="{B5019709-8E36-4845-8085-C5206737449E}" type="presOf" srcId="{D15C1FB2-7AF1-4C98-B84F-D17F02E1643D}" destId="{8BC28218-C5AC-4D7F-9919-424B6260078B}" srcOrd="1" destOrd="0" presId="urn:microsoft.com/office/officeart/2005/8/layout/lProcess2"/>
    <dgm:cxn modelId="{BCAC6413-FA5D-456A-93DA-CDB204D7D57F}" srcId="{EA09E565-9FCD-45E5-B751-D67FF765DB27}" destId="{AEBE065E-C51E-4281-94CE-D51E1CE226EF}" srcOrd="3" destOrd="0" parTransId="{A688E1D7-90FC-4277-9612-A1713B063EF7}" sibTransId="{67B74E94-0CB4-4DB1-BE5C-1E1505C4E865}"/>
    <dgm:cxn modelId="{C43FB200-8B57-4300-A5A8-CF4BF96C77B8}" type="presOf" srcId="{283A019D-EBCE-448D-A44C-04A61A202469}" destId="{E74EE265-7B70-4EAC-A2E1-3056F8369F77}" srcOrd="0" destOrd="0" presId="urn:microsoft.com/office/officeart/2005/8/layout/lProcess2"/>
    <dgm:cxn modelId="{118F7AFC-411C-4F40-AFF1-5A7A7B6815BA}" srcId="{4B6C033E-A554-4011-AFB7-F7096630B59A}" destId="{0E187071-0CA9-4A7D-8F40-5BF5F9F3459B}" srcOrd="0" destOrd="0" parTransId="{ADC60671-0222-4F51-A2CF-C24533A31ED9}" sibTransId="{62B7969A-8FCC-4EA5-B6FE-FAD939164785}"/>
    <dgm:cxn modelId="{07EA8648-270B-44F4-891D-740BFEB6DE6C}" type="presParOf" srcId="{24FF354A-4011-41E3-A546-30E9D2DD9A66}" destId="{8D84FE35-1251-4AB0-8EE7-9C751AD37FD9}" srcOrd="0" destOrd="0" presId="urn:microsoft.com/office/officeart/2005/8/layout/lProcess2"/>
    <dgm:cxn modelId="{2F990C1C-9E17-4D6A-938F-764F9F65DB8B}" type="presParOf" srcId="{8D84FE35-1251-4AB0-8EE7-9C751AD37FD9}" destId="{F751E91C-BAEA-4230-82B9-5FF8C687CA72}" srcOrd="0" destOrd="0" presId="urn:microsoft.com/office/officeart/2005/8/layout/lProcess2"/>
    <dgm:cxn modelId="{A861B32D-05BA-4ED9-BF5C-46F45608E362}" type="presParOf" srcId="{8D84FE35-1251-4AB0-8EE7-9C751AD37FD9}" destId="{8BC28218-C5AC-4D7F-9919-424B6260078B}" srcOrd="1" destOrd="0" presId="urn:microsoft.com/office/officeart/2005/8/layout/lProcess2"/>
    <dgm:cxn modelId="{A3F1E4B5-0CDC-41EB-B11C-C831CFE55561}" type="presParOf" srcId="{8D84FE35-1251-4AB0-8EE7-9C751AD37FD9}" destId="{DA73F31D-17A1-4874-B366-F1FA335FF5AA}" srcOrd="2" destOrd="0" presId="urn:microsoft.com/office/officeart/2005/8/layout/lProcess2"/>
    <dgm:cxn modelId="{3A810E4E-4874-4162-90A5-3B3CC92642E2}" type="presParOf" srcId="{DA73F31D-17A1-4874-B366-F1FA335FF5AA}" destId="{46A3739C-FA45-4DA0-8F84-A876999084E4}" srcOrd="0" destOrd="0" presId="urn:microsoft.com/office/officeart/2005/8/layout/lProcess2"/>
    <dgm:cxn modelId="{5B879929-C12D-4CB3-8482-38B5A038E779}" type="presParOf" srcId="{24FF354A-4011-41E3-A546-30E9D2DD9A66}" destId="{9627B831-0FE4-4650-974B-056A6C77E2CE}" srcOrd="1" destOrd="0" presId="urn:microsoft.com/office/officeart/2005/8/layout/lProcess2"/>
    <dgm:cxn modelId="{2673136A-D6A9-4965-AF42-EA976BE1D10D}" type="presParOf" srcId="{24FF354A-4011-41E3-A546-30E9D2DD9A66}" destId="{6B5D1D05-C43D-4218-A122-EAA6D3EA5A88}" srcOrd="2" destOrd="0" presId="urn:microsoft.com/office/officeart/2005/8/layout/lProcess2"/>
    <dgm:cxn modelId="{19D83BDA-8680-489B-930B-9130C0539310}" type="presParOf" srcId="{6B5D1D05-C43D-4218-A122-EAA6D3EA5A88}" destId="{E74EE265-7B70-4EAC-A2E1-3056F8369F77}" srcOrd="0" destOrd="0" presId="urn:microsoft.com/office/officeart/2005/8/layout/lProcess2"/>
    <dgm:cxn modelId="{5994225C-4ED4-4A01-8280-78F006D86F43}" type="presParOf" srcId="{6B5D1D05-C43D-4218-A122-EAA6D3EA5A88}" destId="{5FB811FA-B28A-4EB8-B243-C7BBDF2B1317}" srcOrd="1" destOrd="0" presId="urn:microsoft.com/office/officeart/2005/8/layout/lProcess2"/>
    <dgm:cxn modelId="{D272D58E-2705-4034-8E89-C1EF9CDCF046}" type="presParOf" srcId="{6B5D1D05-C43D-4218-A122-EAA6D3EA5A88}" destId="{54B80FB3-583E-4878-B2F3-E0C6E21DDF23}" srcOrd="2" destOrd="0" presId="urn:microsoft.com/office/officeart/2005/8/layout/lProcess2"/>
    <dgm:cxn modelId="{E9902B55-A73B-4E00-B0D4-56C23D366F53}" type="presParOf" srcId="{54B80FB3-583E-4878-B2F3-E0C6E21DDF23}" destId="{D35ADFA3-20EE-4D3E-B052-6295E7F6D666}" srcOrd="0" destOrd="0" presId="urn:microsoft.com/office/officeart/2005/8/layout/lProcess2"/>
    <dgm:cxn modelId="{6A16BEDF-016A-4B57-B8CC-1E740D418D47}" type="presParOf" srcId="{D35ADFA3-20EE-4D3E-B052-6295E7F6D666}" destId="{083DEDA5-DDC2-4CC7-BCB8-5EE81E24B117}" srcOrd="0" destOrd="0" presId="urn:microsoft.com/office/officeart/2005/8/layout/lProcess2"/>
    <dgm:cxn modelId="{631A8AAE-A8D4-46B2-98F1-1F59F65FDEB6}" type="presParOf" srcId="{D35ADFA3-20EE-4D3E-B052-6295E7F6D666}" destId="{24E2CE37-D130-4D8C-9BC2-A6F7F2D74BB8}" srcOrd="1" destOrd="0" presId="urn:microsoft.com/office/officeart/2005/8/layout/lProcess2"/>
    <dgm:cxn modelId="{0827A45B-B7CD-4712-B6F0-FD9F57E2DA45}" type="presParOf" srcId="{D35ADFA3-20EE-4D3E-B052-6295E7F6D666}" destId="{5A6C03A3-4EAA-4DCA-8645-277AAA2EB7CB}" srcOrd="2" destOrd="0" presId="urn:microsoft.com/office/officeart/2005/8/layout/lProcess2"/>
    <dgm:cxn modelId="{BC99D112-D96B-4AB7-9821-4D969E093083}" type="presParOf" srcId="{D35ADFA3-20EE-4D3E-B052-6295E7F6D666}" destId="{0E79E03D-EC29-4AA1-A89C-9D9BFFAC8859}" srcOrd="3" destOrd="0" presId="urn:microsoft.com/office/officeart/2005/8/layout/lProcess2"/>
    <dgm:cxn modelId="{98F9EE8C-7A08-44F1-B824-15D60A5095B4}" type="presParOf" srcId="{D35ADFA3-20EE-4D3E-B052-6295E7F6D666}" destId="{A74AD73F-98B8-4111-8DD1-EE97FF1902DF}" srcOrd="4" destOrd="0" presId="urn:microsoft.com/office/officeart/2005/8/layout/lProcess2"/>
    <dgm:cxn modelId="{D3344024-06C0-4B06-98DA-9901ACDF0FA5}" type="presParOf" srcId="{D35ADFA3-20EE-4D3E-B052-6295E7F6D666}" destId="{9C67A133-8F54-4810-A6C5-2C361D3CF8B8}" srcOrd="5" destOrd="0" presId="urn:microsoft.com/office/officeart/2005/8/layout/lProcess2"/>
    <dgm:cxn modelId="{A1963B4D-E390-4B2C-B28D-742314A5E7A8}" type="presParOf" srcId="{D35ADFA3-20EE-4D3E-B052-6295E7F6D666}" destId="{1EAAA4B1-67D7-4DF7-AEC3-1F5FC8523BF1}" srcOrd="6" destOrd="0" presId="urn:microsoft.com/office/officeart/2005/8/layout/lProcess2"/>
    <dgm:cxn modelId="{E8B2F27C-F317-487C-A781-71E1D4ABC8BB}" type="presParOf" srcId="{24FF354A-4011-41E3-A546-30E9D2DD9A66}" destId="{8AC78D2C-DF98-451F-9502-3B446273D7BE}" srcOrd="3" destOrd="0" presId="urn:microsoft.com/office/officeart/2005/8/layout/lProcess2"/>
    <dgm:cxn modelId="{68AB1650-BF86-44F4-831F-1948DDE66B5A}" type="presParOf" srcId="{24FF354A-4011-41E3-A546-30E9D2DD9A66}" destId="{9235E659-FB67-42EF-8012-B588BDCE49B2}" srcOrd="4" destOrd="0" presId="urn:microsoft.com/office/officeart/2005/8/layout/lProcess2"/>
    <dgm:cxn modelId="{DC6D2C07-6BF8-498D-A653-BB6F9C35667F}" type="presParOf" srcId="{9235E659-FB67-42EF-8012-B588BDCE49B2}" destId="{7B7D33FD-5616-425C-9C3F-AC68EC79BFF2}" srcOrd="0" destOrd="0" presId="urn:microsoft.com/office/officeart/2005/8/layout/lProcess2"/>
    <dgm:cxn modelId="{0B6E9144-AD93-439D-83E2-B06B18DFA2CC}" type="presParOf" srcId="{9235E659-FB67-42EF-8012-B588BDCE49B2}" destId="{ED7030E5-E3B0-46A0-A7FC-73581DBD0581}" srcOrd="1" destOrd="0" presId="urn:microsoft.com/office/officeart/2005/8/layout/lProcess2"/>
    <dgm:cxn modelId="{AD5CF46E-44AF-42C5-BC00-8D04F4A1FE47}" type="presParOf" srcId="{9235E659-FB67-42EF-8012-B588BDCE49B2}" destId="{A80273FB-936D-4ABF-B4C3-69456016E2D4}" srcOrd="2" destOrd="0" presId="urn:microsoft.com/office/officeart/2005/8/layout/lProcess2"/>
    <dgm:cxn modelId="{7E7C32A3-97CE-49F5-A683-6949EEB9397B}" type="presParOf" srcId="{A80273FB-936D-4ABF-B4C3-69456016E2D4}" destId="{0093C277-6F3F-49BE-89FB-6F4826553F29}" srcOrd="0" destOrd="0" presId="urn:microsoft.com/office/officeart/2005/8/layout/lProcess2"/>
    <dgm:cxn modelId="{F0811EB5-5021-4222-A992-9FEDC7241F70}" type="presParOf" srcId="{24FF354A-4011-41E3-A546-30E9D2DD9A66}" destId="{E4E5B4B6-92B8-4B2D-B619-1E3EEDCC944B}" srcOrd="5" destOrd="0" presId="urn:microsoft.com/office/officeart/2005/8/layout/lProcess2"/>
    <dgm:cxn modelId="{61F070E7-403E-452E-8912-AD2B4A1FB6B1}" type="presParOf" srcId="{24FF354A-4011-41E3-A546-30E9D2DD9A66}" destId="{82D07627-3809-4AE9-82E7-986BDC518563}" srcOrd="6" destOrd="0" presId="urn:microsoft.com/office/officeart/2005/8/layout/lProcess2"/>
    <dgm:cxn modelId="{6EB8A3E5-741E-41EF-8DC8-4CD4CEF6DA7D}" type="presParOf" srcId="{82D07627-3809-4AE9-82E7-986BDC518563}" destId="{6B6D56CF-AD00-43C9-8A7C-7C0A776D2104}" srcOrd="0" destOrd="0" presId="urn:microsoft.com/office/officeart/2005/8/layout/lProcess2"/>
    <dgm:cxn modelId="{5AEEA48E-7420-4B20-8A62-BFB037C48E49}" type="presParOf" srcId="{82D07627-3809-4AE9-82E7-986BDC518563}" destId="{3E73FCAB-0EE9-4450-B7BA-C393CFE6EB17}" srcOrd="1" destOrd="0" presId="urn:microsoft.com/office/officeart/2005/8/layout/lProcess2"/>
    <dgm:cxn modelId="{7CC28A1B-A9A0-4E51-A3C0-772412FDFF82}" type="presParOf" srcId="{82D07627-3809-4AE9-82E7-986BDC518563}" destId="{703B9264-AB90-4B12-B8FC-D3F4B7AA29CE}" srcOrd="2" destOrd="0" presId="urn:microsoft.com/office/officeart/2005/8/layout/lProcess2"/>
    <dgm:cxn modelId="{A9A4D663-04AD-488F-A33C-E5D2AEBAEDFC}" type="presParOf" srcId="{703B9264-AB90-4B12-B8FC-D3F4B7AA29CE}" destId="{D32DE877-AEB1-4AFD-AFFC-86FCE151B6E5}" srcOrd="0" destOrd="0" presId="urn:microsoft.com/office/officeart/2005/8/layout/lProcess2"/>
    <dgm:cxn modelId="{545923D4-4F3A-4B1C-8A2E-BEDEDB57E825}" type="presParOf" srcId="{24FF354A-4011-41E3-A546-30E9D2DD9A66}" destId="{5FE954A0-C21E-4C0E-92F3-CDC2730F8A0D}" srcOrd="7" destOrd="0" presId="urn:microsoft.com/office/officeart/2005/8/layout/lProcess2"/>
    <dgm:cxn modelId="{8BC8109F-13DD-4BC2-9B58-93988A77729E}" type="presParOf" srcId="{24FF354A-4011-41E3-A546-30E9D2DD9A66}" destId="{BA144267-35D5-4FFB-957F-C45102ACA81E}" srcOrd="8" destOrd="0" presId="urn:microsoft.com/office/officeart/2005/8/layout/lProcess2"/>
    <dgm:cxn modelId="{78B91C04-FABB-430E-80B5-A547AA24CEF5}" type="presParOf" srcId="{BA144267-35D5-4FFB-957F-C45102ACA81E}" destId="{A19FDAE9-4762-4DF2-B1C2-6C8934E64C39}" srcOrd="0" destOrd="0" presId="urn:microsoft.com/office/officeart/2005/8/layout/lProcess2"/>
    <dgm:cxn modelId="{5CAA0F1F-4E30-4C0A-9133-95530772D1E1}" type="presParOf" srcId="{BA144267-35D5-4FFB-957F-C45102ACA81E}" destId="{579D1710-8C69-4AA6-948B-F4DA79B8B1A5}" srcOrd="1" destOrd="0" presId="urn:microsoft.com/office/officeart/2005/8/layout/lProcess2"/>
    <dgm:cxn modelId="{6CC9A267-3666-4047-B7EA-C5D19E62F153}" type="presParOf" srcId="{BA144267-35D5-4FFB-957F-C45102ACA81E}" destId="{45851402-9174-43C4-B3AC-3325123038F0}" srcOrd="2" destOrd="0" presId="urn:microsoft.com/office/officeart/2005/8/layout/lProcess2"/>
    <dgm:cxn modelId="{459D87E7-E094-4BE3-8F25-F0785362B471}" type="presParOf" srcId="{45851402-9174-43C4-B3AC-3325123038F0}" destId="{48185BEF-AC11-45CD-B51F-F3E1C6A88991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51E91C-BAEA-4230-82B9-5FF8C687CA72}">
      <dsp:nvSpPr>
        <dsp:cNvPr id="0" name=""/>
        <dsp:cNvSpPr/>
      </dsp:nvSpPr>
      <dsp:spPr>
        <a:xfrm>
          <a:off x="0" y="0"/>
          <a:ext cx="1421829" cy="48006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(Title I) Healthcare access, portability and renewability</a:t>
          </a:r>
          <a:endParaRPr lang="en-US" sz="1300" kern="1200" dirty="0"/>
        </a:p>
      </dsp:txBody>
      <dsp:txXfrm>
        <a:off x="0" y="0"/>
        <a:ext cx="1421829" cy="1440180"/>
      </dsp:txXfrm>
    </dsp:sp>
    <dsp:sp modelId="{E74EE265-7B70-4EAC-A2E1-3056F8369F77}">
      <dsp:nvSpPr>
        <dsp:cNvPr id="0" name=""/>
        <dsp:cNvSpPr/>
      </dsp:nvSpPr>
      <dsp:spPr>
        <a:xfrm>
          <a:off x="1532518" y="0"/>
          <a:ext cx="1421829" cy="48006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(Title II) Preventing healthcare fraud and abuse; medical liability (admin simplifications)</a:t>
          </a:r>
          <a:endParaRPr lang="en-US" sz="1300" kern="1200" dirty="0"/>
        </a:p>
      </dsp:txBody>
      <dsp:txXfrm>
        <a:off x="1532518" y="0"/>
        <a:ext cx="1421829" cy="1440180"/>
      </dsp:txXfrm>
    </dsp:sp>
    <dsp:sp modelId="{083DEDA5-DDC2-4CC7-BCB8-5EE81E24B117}">
      <dsp:nvSpPr>
        <dsp:cNvPr id="0" name=""/>
        <dsp:cNvSpPr/>
      </dsp:nvSpPr>
      <dsp:spPr>
        <a:xfrm>
          <a:off x="1674701" y="1440889"/>
          <a:ext cx="1137463" cy="30811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2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Privacy</a:t>
          </a:r>
          <a:endParaRPr lang="en-US" sz="1300" kern="1200" dirty="0"/>
        </a:p>
      </dsp:txBody>
      <dsp:txXfrm>
        <a:off x="1674701" y="1440889"/>
        <a:ext cx="1137463" cy="308112"/>
      </dsp:txXfrm>
    </dsp:sp>
    <dsp:sp modelId="{5A6C03A3-4EAA-4DCA-8645-277AAA2EB7CB}">
      <dsp:nvSpPr>
        <dsp:cNvPr id="0" name=""/>
        <dsp:cNvSpPr/>
      </dsp:nvSpPr>
      <dsp:spPr>
        <a:xfrm rot="10800000" flipV="1">
          <a:off x="1674701" y="1950823"/>
          <a:ext cx="1137463" cy="30722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3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Security </a:t>
          </a:r>
          <a:endParaRPr lang="en-US" sz="1300" kern="1200" dirty="0"/>
        </a:p>
      </dsp:txBody>
      <dsp:txXfrm rot="10800000" flipV="1">
        <a:off x="1674701" y="1950823"/>
        <a:ext cx="1137463" cy="307220"/>
      </dsp:txXfrm>
    </dsp:sp>
    <dsp:sp modelId="{A74AD73F-98B8-4111-8DD1-EE97FF1902DF}">
      <dsp:nvSpPr>
        <dsp:cNvPr id="0" name=""/>
        <dsp:cNvSpPr/>
      </dsp:nvSpPr>
      <dsp:spPr>
        <a:xfrm>
          <a:off x="1674701" y="2459866"/>
          <a:ext cx="1137463" cy="131184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4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t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EDI</a:t>
          </a:r>
          <a:endParaRPr lang="en-US" sz="13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Transaction standards</a:t>
          </a:r>
          <a:endParaRPr lang="en-US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Code-set standards</a:t>
          </a:r>
          <a:endParaRPr lang="en-US" sz="1000" kern="1200" dirty="0"/>
        </a:p>
        <a:p>
          <a:pPr marL="57150" lvl="1" indent="-57150" algn="l" defTabSz="4445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000" kern="1200" dirty="0" smtClean="0"/>
            <a:t>Unique Health Identifiers</a:t>
          </a:r>
          <a:endParaRPr lang="en-US" sz="1000" kern="1200" dirty="0"/>
        </a:p>
      </dsp:txBody>
      <dsp:txXfrm>
        <a:off x="1674701" y="2459866"/>
        <a:ext cx="1137463" cy="1311843"/>
      </dsp:txXfrm>
    </dsp:sp>
    <dsp:sp modelId="{1EAAA4B1-67D7-4DF7-AEC3-1F5FC8523BF1}">
      <dsp:nvSpPr>
        <dsp:cNvPr id="0" name=""/>
        <dsp:cNvSpPr/>
      </dsp:nvSpPr>
      <dsp:spPr>
        <a:xfrm>
          <a:off x="1674701" y="3973532"/>
          <a:ext cx="1137463" cy="58632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5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24765" rIns="33020" bIns="24765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Enforcement (2006)</a:t>
          </a:r>
          <a:endParaRPr lang="en-US" sz="1300" kern="1200" dirty="0"/>
        </a:p>
      </dsp:txBody>
      <dsp:txXfrm>
        <a:off x="1674701" y="3973532"/>
        <a:ext cx="1137463" cy="586328"/>
      </dsp:txXfrm>
    </dsp:sp>
    <dsp:sp modelId="{7B7D33FD-5616-425C-9C3F-AC68EC79BFF2}">
      <dsp:nvSpPr>
        <dsp:cNvPr id="0" name=""/>
        <dsp:cNvSpPr/>
      </dsp:nvSpPr>
      <dsp:spPr>
        <a:xfrm>
          <a:off x="3060985" y="0"/>
          <a:ext cx="1421829" cy="48006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(Title III)         Tax-related Health provisions</a:t>
          </a:r>
          <a:endParaRPr lang="en-US" sz="1300" kern="1200" dirty="0"/>
        </a:p>
      </dsp:txBody>
      <dsp:txXfrm>
        <a:off x="3060985" y="0"/>
        <a:ext cx="1421829" cy="1440180"/>
      </dsp:txXfrm>
    </dsp:sp>
    <dsp:sp modelId="{6B6D56CF-AD00-43C9-8A7C-7C0A776D2104}">
      <dsp:nvSpPr>
        <dsp:cNvPr id="0" name=""/>
        <dsp:cNvSpPr/>
      </dsp:nvSpPr>
      <dsp:spPr>
        <a:xfrm>
          <a:off x="4589451" y="0"/>
          <a:ext cx="1421829" cy="48006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(Title IV)  Application and enforcement of Group health plan requirements</a:t>
          </a:r>
          <a:endParaRPr lang="en-US" sz="1300" kern="1200" dirty="0"/>
        </a:p>
      </dsp:txBody>
      <dsp:txXfrm>
        <a:off x="4589451" y="0"/>
        <a:ext cx="1421829" cy="1440180"/>
      </dsp:txXfrm>
    </dsp:sp>
    <dsp:sp modelId="{A19FDAE9-4762-4DF2-B1C2-6C8934E64C39}">
      <dsp:nvSpPr>
        <dsp:cNvPr id="0" name=""/>
        <dsp:cNvSpPr/>
      </dsp:nvSpPr>
      <dsp:spPr>
        <a:xfrm>
          <a:off x="6117918" y="0"/>
          <a:ext cx="1421829" cy="4800600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(Title V) </a:t>
          </a:r>
          <a:br>
            <a:rPr lang="en-US" sz="1300" kern="1200" dirty="0" smtClean="0"/>
          </a:br>
          <a:r>
            <a:rPr lang="en-US" sz="1300" kern="1200" dirty="0" smtClean="0"/>
            <a:t>Revenue Offsets</a:t>
          </a:r>
          <a:endParaRPr lang="en-US" sz="1300" kern="1200" dirty="0"/>
        </a:p>
      </dsp:txBody>
      <dsp:txXfrm>
        <a:off x="6117918" y="0"/>
        <a:ext cx="1421829" cy="1440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ED63A-5CB2-4C92-958C-3053F9414FF4}" type="datetimeFigureOut">
              <a:rPr lang="en-US" smtClean="0"/>
              <a:pPr/>
              <a:t>6/30/2012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60469-580B-4EB5-AA9F-9AE617ED56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160469-580B-4EB5-AA9F-9AE617ED566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650B29-F966-4FB0-969A-E4935F64A988}" type="slidenum">
              <a:rPr lang="en-US"/>
              <a:pPr/>
              <a:t>11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/>
              <a:t>Due diligence is the buzz word for Privacy.  You might be called on to prove that you informed people, of what, on what dates and the content. 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SEA1326400v1 47932-1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DE84A3-FA17-40D5-98F8-CCF5688506F9}" type="slidenum">
              <a:rPr lang="en-US"/>
              <a:pPr/>
              <a:t>15</a:t>
            </a:fld>
            <a:endParaRPr lang="en-U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/>
              <a:t>1.  I expect that the security and privacy standards will be coextensive on the information they cover when security final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SEA1326400v1 47932-1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F2FCF5-D5D0-41D0-9F98-9F6EED756468}" type="slidenum">
              <a:rPr lang="en-US"/>
              <a:pPr/>
              <a:t>22</a:t>
            </a:fld>
            <a:endParaRPr lang="en-US"/>
          </a:p>
        </p:txBody>
      </p:sp>
      <p:sp>
        <p:nvSpPr>
          <p:cNvPr id="478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79425" y="525463"/>
            <a:ext cx="4567238" cy="3425825"/>
          </a:xfrm>
          <a:ln/>
        </p:spPr>
      </p:sp>
      <p:sp>
        <p:nvSpPr>
          <p:cNvPr id="478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5350" y="4381827"/>
            <a:ext cx="5073650" cy="4080066"/>
          </a:xfrm>
          <a:ln/>
        </p:spPr>
        <p:txBody>
          <a:bodyPr lIns="90425" tIns="45213" rIns="90425" bIns="45213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61577F-7DA9-42A1-B674-59FB2EB2B1C1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416A86-B2CB-4611-9001-54C7B8C947BB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34EE4B-1F66-4384-B687-605E711111B7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9BF5AA-7B56-452B-A2D8-1970C95F4DF3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6248400"/>
            <a:ext cx="152400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BA860C-DC57-4A96-91DC-0B6C988E0AA9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dirty="0"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D8CD0A-D4DA-4300-BDE1-BD1E97D2CAB2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D195E0-DAF6-4427-B6D2-0B8B0FCF6745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0BD27F-D640-48D7-824D-04EDE94EF8E4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94EB0F-1044-4E23-87D5-3701FCAE020B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358154-EFC2-4EB9-B3F9-B059015CF366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DF9328-8338-4F36-ADC3-38C41985A0D6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fld id="{BE54E011-6A50-48E0-914F-3D1F03213479}" type="datetime1">
              <a:rPr lang="en-US" smtClean="0"/>
              <a:pPr/>
              <a:t>6/30/2012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fld id="{7BB5AE9B-3EA5-455B-9293-00F5622755E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3429000" y="6400800"/>
            <a:ext cx="2097088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dirty="0"/>
              <a:t>www.hcitconsultant.com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835400" y="0"/>
            <a:ext cx="1130300" cy="307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dirty="0"/>
              <a:t>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Patient data security and privacy - HIPAA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953064"/>
          </a:xfrm>
        </p:spPr>
        <p:txBody>
          <a:bodyPr/>
          <a:lstStyle/>
          <a:p>
            <a:r>
              <a:rPr lang="en-US" dirty="0" smtClean="0"/>
              <a:t>Dr Lavanian Dorairaj</a:t>
            </a:r>
          </a:p>
          <a:p>
            <a:r>
              <a:rPr lang="en-US" dirty="0" smtClean="0"/>
              <a:t>MBBS, MD(AM</a:t>
            </a:r>
            <a:r>
              <a:rPr lang="en-US" dirty="0" smtClean="0"/>
              <a:t>)</a:t>
            </a:r>
          </a:p>
          <a:p>
            <a:r>
              <a:rPr lang="en-US" dirty="0" smtClean="0"/>
              <a:t>CEO </a:t>
            </a:r>
          </a:p>
          <a:p>
            <a:r>
              <a:rPr lang="en-US" dirty="0" err="1" smtClean="0"/>
              <a:t>HCit</a:t>
            </a:r>
            <a:r>
              <a:rPr lang="en-US" dirty="0" smtClean="0"/>
              <a:t> Consultant</a:t>
            </a:r>
          </a:p>
          <a:p>
            <a:r>
              <a:rPr lang="en-US" dirty="0" smtClean="0"/>
              <a:t>www.hcitconsultant.com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09600" y="1828800"/>
            <a:ext cx="8229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6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Relationship </a:t>
            </a:r>
            <a:r>
              <a:rPr lang="en-US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between Security &amp;  Privacy</a:t>
            </a:r>
            <a:endParaRPr kumimoji="0" lang="en-US" sz="80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80010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dirty="0"/>
              <a:t>Security</a:t>
            </a:r>
            <a:r>
              <a:rPr lang="en-US" sz="2800" dirty="0"/>
              <a:t> is defined as </a:t>
            </a:r>
            <a:r>
              <a:rPr lang="en-US" sz="2800" b="1" i="1" dirty="0"/>
              <a:t>the ability to control access and protect information</a:t>
            </a:r>
            <a:r>
              <a:rPr lang="en-US" sz="2800" dirty="0"/>
              <a:t> from accidental or intentional disclosure to unauthorized persons and from alteration, destruction or loss</a:t>
            </a:r>
          </a:p>
          <a:p>
            <a:pPr>
              <a:lnSpc>
                <a:spcPct val="90000"/>
              </a:lnSpc>
            </a:pPr>
            <a:r>
              <a:rPr lang="en-US" sz="2800" b="1" dirty="0"/>
              <a:t>Privacy</a:t>
            </a:r>
            <a:r>
              <a:rPr lang="en-US" sz="2800" dirty="0"/>
              <a:t> is defined as </a:t>
            </a:r>
            <a:r>
              <a:rPr lang="en-US" sz="2800" b="1" i="1" dirty="0"/>
              <a:t>controlling who is authorized to access information</a:t>
            </a:r>
            <a:r>
              <a:rPr lang="en-US" sz="2800" dirty="0"/>
              <a:t> (the right of individuals to keep information about themselves from </a:t>
            </a:r>
            <a:r>
              <a:rPr lang="en-US" sz="2800"/>
              <a:t>being </a:t>
            </a:r>
            <a:r>
              <a:rPr lang="en-US" sz="2800" smtClean="0"/>
              <a:t>disclosed)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Privacy Rule</a:t>
            </a:r>
            <a:endParaRPr lang="en-US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191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1"/>
            <a:ext cx="8610600" cy="4800600"/>
          </a:xfrm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A major goal of the Privacy Rule is to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Ensure individuals’ health information is properly protected 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while allowing the flow of health information needed to provide and promote high quality health care and 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to protect the public's health and well being.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The Rule strikes a balance that permits important uses of information, while protecting the privacy of people who seek care and healing. 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The Rule is designed to be flexible and comprehensive to cover the variety of uses.</a:t>
            </a:r>
          </a:p>
          <a:p>
            <a:r>
              <a:rPr lang="en-US" sz="24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Entities regulated by the Rule are obligated to comply with all of its applicable requirements </a:t>
            </a:r>
            <a:br>
              <a:rPr lang="en-US" sz="24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</a:b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1981200"/>
            <a:ext cx="7924800" cy="123825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Security Rule</a:t>
            </a:r>
            <a:endParaRPr lang="en-US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7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666750"/>
          </a:xfrm>
        </p:spPr>
        <p:txBody>
          <a:bodyPr/>
          <a:lstStyle/>
          <a:p>
            <a:r>
              <a:rPr lang="en-US" sz="4200" dirty="0" smtClean="0"/>
              <a:t>What Is </a:t>
            </a:r>
            <a:r>
              <a:rPr lang="en-US" sz="4200" dirty="0"/>
              <a:t>Protected?</a:t>
            </a:r>
          </a:p>
        </p:txBody>
      </p:sp>
      <p:sp>
        <p:nvSpPr>
          <p:cNvPr id="9933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953001"/>
          </a:xfrm>
        </p:spPr>
        <p:txBody>
          <a:bodyPr/>
          <a:lstStyle/>
          <a:p>
            <a:r>
              <a:rPr lang="en-US" u="sng" dirty="0"/>
              <a:t>All health </a:t>
            </a:r>
            <a:r>
              <a:rPr lang="en-US" dirty="0"/>
              <a:t>information pertaining to an individual that is electronically maintained or transmitted</a:t>
            </a:r>
          </a:p>
          <a:p>
            <a:r>
              <a:rPr lang="en-US" dirty="0" smtClean="0"/>
              <a:t>This includes both PHI and non-PHI</a:t>
            </a:r>
          </a:p>
          <a:p>
            <a:r>
              <a:rPr lang="en-US" dirty="0" smtClean="0"/>
              <a:t>Threats could be :</a:t>
            </a:r>
          </a:p>
          <a:p>
            <a:pPr lvl="1"/>
            <a:r>
              <a:rPr lang="en-US" dirty="0" smtClean="0"/>
              <a:t>Internal</a:t>
            </a:r>
          </a:p>
          <a:p>
            <a:pPr lvl="2"/>
            <a:r>
              <a:rPr lang="en-US" dirty="0" smtClean="0"/>
              <a:t>Employees, associates, temps, consultants, casuals</a:t>
            </a:r>
          </a:p>
          <a:p>
            <a:pPr lvl="2"/>
            <a:r>
              <a:rPr lang="en-US" dirty="0" smtClean="0"/>
              <a:t>Break-ins</a:t>
            </a:r>
          </a:p>
          <a:p>
            <a:pPr lvl="1"/>
            <a:r>
              <a:rPr lang="en-US" dirty="0" smtClean="0"/>
              <a:t>External</a:t>
            </a:r>
          </a:p>
          <a:p>
            <a:pPr lvl="2"/>
            <a:r>
              <a:rPr lang="en-US" dirty="0" smtClean="0"/>
              <a:t>Hackers,  competitors</a:t>
            </a:r>
          </a:p>
          <a:p>
            <a:pPr lvl="1"/>
            <a:r>
              <a:rPr lang="en-US" dirty="0" smtClean="0"/>
              <a:t>Mixed</a:t>
            </a:r>
          </a:p>
          <a:p>
            <a:pPr lvl="2"/>
            <a:r>
              <a:rPr lang="en-US" dirty="0" smtClean="0"/>
              <a:t>External agencies working through employees</a:t>
            </a:r>
          </a:p>
          <a:p>
            <a:pPr lvl="2"/>
            <a:r>
              <a:rPr lang="en-US" dirty="0" smtClean="0"/>
              <a:t>Employee loses during travel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9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9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9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9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9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9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9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9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99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99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993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8" grpId="0" build="p" bldLvl="3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Important Rules</a:t>
            </a:r>
            <a:endParaRPr lang="en-US" dirty="0"/>
          </a:p>
        </p:txBody>
      </p:sp>
      <p:sp>
        <p:nvSpPr>
          <p:cNvPr id="5273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1"/>
            <a:ext cx="8229600" cy="5029200"/>
          </a:xfrm>
        </p:spPr>
        <p:txBody>
          <a:bodyPr/>
          <a:lstStyle/>
          <a:p>
            <a:r>
              <a:rPr lang="en-US" dirty="0" smtClean="0"/>
              <a:t>There is no standard manual of rules for security</a:t>
            </a:r>
          </a:p>
          <a:p>
            <a:r>
              <a:rPr lang="en-US" dirty="0" smtClean="0"/>
              <a:t>Each covered entity will have to create rules and processes, as per need,  to ensure security</a:t>
            </a:r>
          </a:p>
          <a:p>
            <a:r>
              <a:rPr lang="en-US" dirty="0" smtClean="0"/>
              <a:t>All domains to be covered to ensure end-to-end cover</a:t>
            </a:r>
          </a:p>
          <a:p>
            <a:r>
              <a:rPr lang="en-US" dirty="0" smtClean="0"/>
              <a:t>Ensure </a:t>
            </a:r>
            <a:r>
              <a:rPr lang="en-US" dirty="0"/>
              <a:t>the confidentiality, integrity and availability of all electronic </a:t>
            </a:r>
            <a:r>
              <a:rPr lang="en-US" dirty="0" smtClean="0"/>
              <a:t>data </a:t>
            </a:r>
            <a:r>
              <a:rPr lang="en-US" dirty="0"/>
              <a:t>created, received, maintained or </a:t>
            </a:r>
            <a:r>
              <a:rPr lang="en-US" dirty="0" smtClean="0"/>
              <a:t>transmitted</a:t>
            </a:r>
            <a:endParaRPr lang="en-US" dirty="0"/>
          </a:p>
          <a:p>
            <a:r>
              <a:rPr lang="en-US" dirty="0"/>
              <a:t>Protect against </a:t>
            </a:r>
            <a:r>
              <a:rPr lang="en-US" u="sng" dirty="0"/>
              <a:t>reasonably anticipated </a:t>
            </a:r>
            <a:r>
              <a:rPr lang="en-US" dirty="0"/>
              <a:t>—</a:t>
            </a:r>
          </a:p>
          <a:p>
            <a:pPr lvl="1"/>
            <a:r>
              <a:rPr lang="en-US" dirty="0"/>
              <a:t>Threats or hazards to security or integrity</a:t>
            </a:r>
          </a:p>
          <a:p>
            <a:pPr lvl="1"/>
            <a:r>
              <a:rPr lang="en-US" dirty="0"/>
              <a:t>Unauthorized uses or disclosures</a:t>
            </a:r>
          </a:p>
          <a:p>
            <a:r>
              <a:rPr lang="en-US" dirty="0"/>
              <a:t>Ensure </a:t>
            </a:r>
            <a:r>
              <a:rPr lang="en-US" dirty="0" smtClean="0"/>
              <a:t>training and compliance of all staff </a:t>
            </a:r>
            <a:r>
              <a:rPr lang="en-US" dirty="0" err="1" smtClean="0"/>
              <a:t>wrt</a:t>
            </a:r>
            <a:r>
              <a:rPr lang="en-US" dirty="0" smtClean="0"/>
              <a:t> their roles in security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7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27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273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273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73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273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273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273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736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64" name="Rectangle 16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895350"/>
          </a:xfrm>
        </p:spPr>
        <p:txBody>
          <a:bodyPr/>
          <a:lstStyle/>
          <a:p>
            <a:r>
              <a:rPr lang="en-US" sz="4200" dirty="0"/>
              <a:t>Security </a:t>
            </a:r>
            <a:r>
              <a:rPr lang="en-US" sz="4200" dirty="0" smtClean="0"/>
              <a:t>Activities</a:t>
            </a:r>
            <a:endParaRPr lang="en-US" sz="4200" dirty="0"/>
          </a:p>
        </p:txBody>
      </p:sp>
      <p:sp>
        <p:nvSpPr>
          <p:cNvPr id="130065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1219200" y="1905000"/>
            <a:ext cx="7467600" cy="4495800"/>
          </a:xfrm>
        </p:spPr>
        <p:txBody>
          <a:bodyPr/>
          <a:lstStyle/>
          <a:p>
            <a:r>
              <a:rPr lang="en-US" sz="4000" dirty="0" smtClean="0"/>
              <a:t>Administrative</a:t>
            </a:r>
            <a:endParaRPr lang="en-US" sz="4000" dirty="0"/>
          </a:p>
          <a:p>
            <a:r>
              <a:rPr lang="en-US" sz="4000" dirty="0" smtClean="0"/>
              <a:t>Physical</a:t>
            </a:r>
            <a:endParaRPr lang="en-US" sz="4000" dirty="0"/>
          </a:p>
          <a:p>
            <a:r>
              <a:rPr lang="en-US" sz="4000" dirty="0" smtClean="0"/>
              <a:t>Technical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00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00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00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6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Unique Identifiers Rule</a:t>
            </a:r>
            <a:endParaRPr lang="en-US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HIPAA standards  require unique Identifiers employers, providers, health plans and patients in all electronic transactions.</a:t>
            </a:r>
          </a:p>
          <a:p>
            <a:r>
              <a:rPr lang="en-US" dirty="0" smtClean="0"/>
              <a:t>HIPAA requires a uniform and centralized way to designate and create such Identifiers</a:t>
            </a:r>
          </a:p>
          <a:p>
            <a:r>
              <a:rPr lang="en-US" dirty="0" smtClean="0"/>
              <a:t>This will ensure freedom from confusion due to duplication of identifiers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90550"/>
          </a:xfrm>
        </p:spPr>
        <p:txBody>
          <a:bodyPr/>
          <a:lstStyle/>
          <a:p>
            <a:r>
              <a:rPr lang="en-US" dirty="0" smtClean="0"/>
              <a:t>A quick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8001000" cy="4389437"/>
          </a:xfrm>
        </p:spPr>
        <p:txBody>
          <a:bodyPr/>
          <a:lstStyle/>
          <a:p>
            <a:r>
              <a:rPr lang="en-US" sz="1800" dirty="0" smtClean="0"/>
              <a:t>Dr D Lavanian</a:t>
            </a:r>
            <a:br>
              <a:rPr lang="en-US" sz="1800" dirty="0" smtClean="0"/>
            </a:br>
            <a:r>
              <a:rPr lang="en-US" sz="1100" dirty="0" smtClean="0"/>
              <a:t>MBBS,MD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200" dirty="0" smtClean="0"/>
              <a:t>CEO and MD</a:t>
            </a:r>
            <a:br>
              <a:rPr lang="en-US" sz="1200" dirty="0" smtClean="0"/>
            </a:br>
            <a:r>
              <a:rPr lang="en-US" sz="1200" dirty="0" smtClean="0"/>
              <a:t>HCIT Consultant</a:t>
            </a:r>
            <a:br>
              <a:rPr lang="en-US" sz="1200" dirty="0" smtClean="0"/>
            </a:br>
            <a:r>
              <a:rPr lang="en-US" sz="1200" dirty="0" smtClean="0"/>
              <a:t>www.hcitconsultant.com</a:t>
            </a:r>
            <a:endParaRPr lang="en-US" sz="1800" dirty="0" smtClean="0"/>
          </a:p>
          <a:p>
            <a:r>
              <a:rPr lang="en-US" sz="1200" dirty="0" smtClean="0"/>
              <a:t>Certified HL7 Specialist</a:t>
            </a:r>
          </a:p>
          <a:p>
            <a:r>
              <a:rPr lang="en-US" sz="1200" b="1" dirty="0" smtClean="0"/>
              <a:t>Senior Consultant and Domain Expert - Healthcare Informatics and </a:t>
            </a:r>
            <a:r>
              <a:rPr lang="en-US" sz="1200" b="1" dirty="0" err="1" smtClean="0"/>
              <a:t>TeleHealth</a:t>
            </a:r>
            <a:r>
              <a:rPr lang="en-US" sz="1200" b="1" dirty="0" smtClean="0"/>
              <a:t> </a:t>
            </a:r>
          </a:p>
          <a:p>
            <a:r>
              <a:rPr lang="en-US" sz="1200" dirty="0" smtClean="0"/>
              <a:t>Former Vice President - Healthcare Products, </a:t>
            </a:r>
            <a:r>
              <a:rPr lang="en-US" sz="1200" dirty="0" err="1" smtClean="0"/>
              <a:t>Bilcare</a:t>
            </a:r>
            <a:r>
              <a:rPr lang="en-US" sz="1200" dirty="0" smtClean="0"/>
              <a:t> Ltd</a:t>
            </a:r>
            <a:br>
              <a:rPr lang="en-US" sz="1200" dirty="0" smtClean="0"/>
            </a:br>
            <a:r>
              <a:rPr lang="en-US" sz="1200" dirty="0" smtClean="0"/>
              <a:t>Former Vice President - Software Division, </a:t>
            </a:r>
            <a:r>
              <a:rPr lang="en-US" sz="1200" dirty="0" err="1" smtClean="0"/>
              <a:t>AxSys</a:t>
            </a:r>
            <a:r>
              <a:rPr lang="en-US" sz="1200" dirty="0" smtClean="0"/>
              <a:t> </a:t>
            </a:r>
            <a:r>
              <a:rPr lang="en-US" sz="1200" dirty="0" err="1" smtClean="0"/>
              <a:t>Healthtech</a:t>
            </a:r>
            <a:r>
              <a:rPr lang="en-US" sz="1200" dirty="0" smtClean="0"/>
              <a:t> Ltd</a:t>
            </a:r>
            <a:br>
              <a:rPr lang="en-US" sz="1200" dirty="0" smtClean="0"/>
            </a:br>
            <a:r>
              <a:rPr lang="en-US" sz="1200" dirty="0" smtClean="0"/>
              <a:t>Former Co-convener Sub committee on Standards , GOI Task force for Telemedicine</a:t>
            </a:r>
            <a:br>
              <a:rPr lang="en-US" sz="1200" dirty="0" smtClean="0"/>
            </a:br>
            <a:r>
              <a:rPr lang="en-US" sz="1200" dirty="0" smtClean="0"/>
              <a:t>Former Vice President - Telemedicine (Technical), Apollo Hospitals Group</a:t>
            </a:r>
            <a:br>
              <a:rPr lang="en-US" sz="1200" dirty="0" smtClean="0"/>
            </a:br>
            <a:r>
              <a:rPr lang="en-US" sz="1200" dirty="0" smtClean="0"/>
              <a:t>Former Deputy Director Medical Services, Indian Air Force</a:t>
            </a:r>
          </a:p>
          <a:p>
            <a:r>
              <a:rPr lang="en-US" sz="1200" i="1" dirty="0" smtClean="0"/>
              <a:t>Co-Chair Memberships, HL7 India and  Chair-Elect of HL7 India for Apr 2012 - Mar 2013</a:t>
            </a:r>
          </a:p>
          <a:p>
            <a:r>
              <a:rPr lang="en-US" sz="1200" i="1" dirty="0" smtClean="0"/>
              <a:t>Additional secretary of IAMI</a:t>
            </a:r>
          </a:p>
          <a:p>
            <a:r>
              <a:rPr lang="en-US" sz="1200" i="1" dirty="0" smtClean="0"/>
              <a:t>Member  TSI (Telemedicine Society of India)</a:t>
            </a:r>
          </a:p>
          <a:p>
            <a:r>
              <a:rPr lang="en-US" sz="1200" i="1" dirty="0" smtClean="0"/>
              <a:t>Member HL7 Australia</a:t>
            </a:r>
          </a:p>
          <a:p>
            <a:r>
              <a:rPr lang="en-US" sz="1200" i="1" dirty="0" smtClean="0"/>
              <a:t>Level 3 Member UKCHIP (UK Council for Health Informatics Professions)</a:t>
            </a:r>
          </a:p>
          <a:p>
            <a:r>
              <a:rPr lang="en-US" sz="1200" i="1" dirty="0" smtClean="0"/>
              <a:t>Life Member ISAM (Indian Society of Aerospace Medicine)</a:t>
            </a:r>
          </a:p>
          <a:p>
            <a:r>
              <a:rPr lang="en-US" sz="1200" i="1" dirty="0" smtClean="0"/>
              <a:t>Life Member  ISHWM (Indian Society of Hospital Waste Management)</a:t>
            </a:r>
            <a:endParaRPr lang="en-US" sz="900" i="1" dirty="0" smtClean="0"/>
          </a:p>
          <a:p>
            <a:r>
              <a:rPr lang="en-US" sz="1600" dirty="0" smtClean="0"/>
              <a:t>Office: +91 20 32345045</a:t>
            </a:r>
            <a:br>
              <a:rPr lang="en-US" sz="1600" dirty="0" smtClean="0"/>
            </a:br>
            <a:r>
              <a:rPr lang="en-US" sz="1600" dirty="0" smtClean="0"/>
              <a:t>Mobile: +91-9970921266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Unique Health Care Provider Identifier</a:t>
            </a:r>
          </a:p>
          <a:p>
            <a:r>
              <a:rPr lang="en-US" dirty="0" smtClean="0"/>
              <a:t>Standard Unique Identifier for Employers</a:t>
            </a:r>
          </a:p>
          <a:p>
            <a:r>
              <a:rPr lang="en-US" dirty="0" smtClean="0"/>
              <a:t>Standard Unique Health Plan Identifier</a:t>
            </a:r>
          </a:p>
          <a:p>
            <a:r>
              <a:rPr lang="en-US" dirty="0" smtClean="0"/>
              <a:t>Standard Unique Identifier for Individuals (not drafted yet)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Penalties and Enforcement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/>
          <a:lstStyle/>
          <a:p>
            <a:r>
              <a:rPr lang="en-US" sz="4000" dirty="0"/>
              <a:t>HIPAA Penalties </a:t>
            </a:r>
          </a:p>
        </p:txBody>
      </p:sp>
      <p:sp>
        <p:nvSpPr>
          <p:cNvPr id="477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533900"/>
          </a:xfrm>
        </p:spPr>
        <p:txBody>
          <a:bodyPr/>
          <a:lstStyle/>
          <a:p>
            <a:pPr marL="347663" indent="-347663">
              <a:spcBef>
                <a:spcPct val="0"/>
              </a:spcBef>
            </a:pPr>
            <a:r>
              <a:rPr lang="en-US" sz="2400" dirty="0"/>
              <a:t>Civil penalties</a:t>
            </a:r>
          </a:p>
          <a:p>
            <a:pPr marL="681038" lvl="1" indent="-219075">
              <a:spcBef>
                <a:spcPct val="0"/>
              </a:spcBef>
            </a:pPr>
            <a:r>
              <a:rPr lang="en-US" dirty="0"/>
              <a:t>$100 per violation</a:t>
            </a:r>
          </a:p>
          <a:p>
            <a:pPr marL="681038" lvl="1" indent="-219075">
              <a:spcBef>
                <a:spcPct val="0"/>
              </a:spcBef>
            </a:pPr>
            <a:r>
              <a:rPr lang="en-US" dirty="0"/>
              <a:t>$25,000 annual cap for violations of “identical” requirement</a:t>
            </a:r>
          </a:p>
          <a:p>
            <a:pPr marL="347663" indent="-347663">
              <a:spcBef>
                <a:spcPct val="0"/>
              </a:spcBef>
            </a:pPr>
            <a:r>
              <a:rPr lang="en-US" sz="2400" dirty="0"/>
              <a:t>Criminal penalties</a:t>
            </a:r>
          </a:p>
          <a:p>
            <a:pPr marL="681038" lvl="1" indent="-219075">
              <a:spcBef>
                <a:spcPct val="0"/>
              </a:spcBef>
            </a:pPr>
            <a:r>
              <a:rPr lang="en-US" dirty="0"/>
              <a:t>Wrongful disclosure: up to $5,000 and/or 1 year jail time</a:t>
            </a:r>
          </a:p>
          <a:p>
            <a:pPr marL="681038" lvl="1" indent="-219075">
              <a:spcBef>
                <a:spcPct val="0"/>
              </a:spcBef>
            </a:pPr>
            <a:r>
              <a:rPr lang="en-US" dirty="0"/>
              <a:t>False pretenses: </a:t>
            </a:r>
            <a:r>
              <a:rPr lang="en-US" dirty="0">
                <a:sym typeface="Symbol" pitchFamily="18" charset="2"/>
              </a:rPr>
              <a:t></a:t>
            </a:r>
            <a:r>
              <a:rPr lang="en-US" dirty="0"/>
              <a:t> $100,000 and/or 5 yrs imprisonment</a:t>
            </a:r>
          </a:p>
          <a:p>
            <a:pPr marL="681038" lvl="1" indent="-219075">
              <a:spcBef>
                <a:spcPct val="0"/>
              </a:spcBef>
            </a:pPr>
            <a:r>
              <a:rPr lang="en-US" dirty="0"/>
              <a:t>For profit/with malice: up to $250,000 and/or 10 yrs in jail</a:t>
            </a:r>
          </a:p>
          <a:p>
            <a:pPr marL="347663" indent="-347663">
              <a:spcBef>
                <a:spcPct val="0"/>
              </a:spcBef>
            </a:pPr>
            <a:r>
              <a:rPr lang="en-US" sz="2400" dirty="0"/>
              <a:t>Other “penalties</a:t>
            </a:r>
            <a:r>
              <a:rPr lang="en-US" sz="2400" dirty="0" smtClean="0"/>
              <a:t>” or </a:t>
            </a:r>
            <a:r>
              <a:rPr lang="en-US" sz="2400" dirty="0"/>
              <a:t>liability</a:t>
            </a:r>
          </a:p>
          <a:p>
            <a:pPr marL="681038" lvl="1" indent="-219075">
              <a:spcBef>
                <a:spcPct val="0"/>
              </a:spcBef>
            </a:pPr>
            <a:r>
              <a:rPr lang="en-US" dirty="0"/>
              <a:t>Standard of care</a:t>
            </a:r>
          </a:p>
          <a:p>
            <a:pPr marL="681038" lvl="1" indent="-219075">
              <a:spcBef>
                <a:spcPct val="0"/>
              </a:spcBef>
            </a:pPr>
            <a:r>
              <a:rPr lang="en-US" dirty="0"/>
              <a:t>Reputation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7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77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7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77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77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771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187" grpId="0" build="p" bldLvl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closing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Healthcare IT has great advantages but needs to be handled with great responsibility</a:t>
            </a:r>
          </a:p>
          <a:p>
            <a:r>
              <a:rPr lang="en-US" dirty="0" smtClean="0"/>
              <a:t>Security and privacy of patient information is vital</a:t>
            </a:r>
          </a:p>
          <a:p>
            <a:r>
              <a:rPr lang="en-US" dirty="0" smtClean="0"/>
              <a:t>Should be as good or better that what we did in the pre IT era </a:t>
            </a:r>
          </a:p>
          <a:p>
            <a:r>
              <a:rPr lang="en-US" dirty="0" smtClean="0"/>
              <a:t>Should be cost effective</a:t>
            </a:r>
          </a:p>
          <a:p>
            <a:r>
              <a:rPr lang="en-US" dirty="0" smtClean="0"/>
              <a:t>Need to pick up good points from established players while  avoiding the pitfalls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</a:p>
          <a:p>
            <a:endParaRPr lang="en-US" dirty="0" smtClean="0"/>
          </a:p>
          <a:p>
            <a:r>
              <a:rPr lang="en-US" dirty="0" smtClean="0"/>
              <a:t>Dr </a:t>
            </a:r>
            <a:r>
              <a:rPr lang="en-US" dirty="0" err="1" smtClean="0"/>
              <a:t>Lavanian</a:t>
            </a:r>
            <a:endParaRPr lang="en-US" dirty="0" smtClean="0"/>
          </a:p>
          <a:p>
            <a:r>
              <a:rPr lang="en-US" dirty="0" smtClean="0"/>
              <a:t>Tel 9970921266</a:t>
            </a:r>
          </a:p>
          <a:p>
            <a:r>
              <a:rPr lang="en-US" dirty="0" smtClean="0"/>
              <a:t>ceo@hcitconsultant.com</a:t>
            </a:r>
          </a:p>
          <a:p>
            <a:r>
              <a:rPr lang="en-US" dirty="0" smtClean="0"/>
              <a:t>www.hcitconsultant.com</a:t>
            </a:r>
          </a:p>
          <a:p>
            <a:r>
              <a:rPr lang="en-US" dirty="0" err="1" smtClean="0"/>
              <a:t>Pune</a:t>
            </a:r>
            <a:endParaRPr lang="en-US" dirty="0" smtClean="0"/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hinkprogress.org/wp-content/uploads/2011/09/health-insuran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219200"/>
            <a:ext cx="3152775" cy="41148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95350"/>
          </a:xfrm>
        </p:spPr>
        <p:txBody>
          <a:bodyPr/>
          <a:lstStyle/>
          <a:p>
            <a:r>
              <a:rPr lang="en-US" sz="4400" dirty="0" smtClean="0"/>
              <a:t>Use of software in Healthcare can </a:t>
            </a:r>
            <a:endParaRPr lang="en-IN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1"/>
            <a:ext cx="8229600" cy="4648200"/>
          </a:xfrm>
        </p:spPr>
        <p:txBody>
          <a:bodyPr/>
          <a:lstStyle/>
          <a:p>
            <a:r>
              <a:rPr lang="en-US" dirty="0" smtClean="0"/>
              <a:t>Help reduce errors</a:t>
            </a:r>
          </a:p>
          <a:p>
            <a:r>
              <a:rPr lang="en-US" dirty="0" smtClean="0"/>
              <a:t>Improve access to patient data</a:t>
            </a:r>
          </a:p>
          <a:p>
            <a:r>
              <a:rPr lang="en-US" dirty="0" smtClean="0"/>
              <a:t>Help accessibility of patient data</a:t>
            </a:r>
          </a:p>
          <a:p>
            <a:r>
              <a:rPr lang="en-US" dirty="0" smtClean="0"/>
              <a:t>Help access appropriate information to improve diagnosis, treatment and prognosis</a:t>
            </a:r>
          </a:p>
          <a:p>
            <a:r>
              <a:rPr lang="en-US" dirty="0" smtClean="0"/>
              <a:t>BUT</a:t>
            </a:r>
          </a:p>
          <a:p>
            <a:r>
              <a:rPr lang="en-US" dirty="0" smtClean="0"/>
              <a:t> lead to inappropriate access to patient records</a:t>
            </a:r>
          </a:p>
          <a:p>
            <a:r>
              <a:rPr lang="en-US" dirty="0" smtClean="0"/>
              <a:t>If not handled appropriately, lead to privacy and security issues</a:t>
            </a:r>
          </a:p>
          <a:p>
            <a:r>
              <a:rPr lang="en-US" dirty="0" smtClean="0"/>
              <a:t>Can lead to litigation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610600" cy="2286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1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HIPAA</a:t>
            </a:r>
            <a:endParaRPr lang="en-US" sz="1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4034" name="Picture 2" descr="http://www.thespastudios.com/img/hip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362200"/>
            <a:ext cx="2724150" cy="3114676"/>
          </a:xfrm>
          <a:prstGeom prst="rect">
            <a:avLst/>
          </a:prstGeom>
          <a:noFill/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95350"/>
          </a:xfrm>
        </p:spPr>
        <p:txBody>
          <a:bodyPr/>
          <a:lstStyle/>
          <a:p>
            <a:r>
              <a:rPr lang="en-US" b="1" cap="all" dirty="0" smtClean="0"/>
              <a:t>WHAT IS HIPAA?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1"/>
            <a:ext cx="8686800" cy="4648200"/>
          </a:xfrm>
        </p:spPr>
        <p:txBody>
          <a:bodyPr/>
          <a:lstStyle/>
          <a:p>
            <a:r>
              <a:rPr lang="en-US" sz="2400" dirty="0" smtClean="0"/>
              <a:t>HIPAA stands for “Health Insurance Portability and Accountability Act” </a:t>
            </a:r>
          </a:p>
          <a:p>
            <a:r>
              <a:rPr lang="en-US" sz="2400" dirty="0" smtClean="0"/>
              <a:t>This  act was passed by the US Congress in 1996 </a:t>
            </a:r>
          </a:p>
          <a:p>
            <a:r>
              <a:rPr lang="en-US" sz="2400" dirty="0" smtClean="0"/>
              <a:t>It provides American workers (</a:t>
            </a:r>
            <a:r>
              <a:rPr lang="en-US" sz="2400" dirty="0" err="1" smtClean="0"/>
              <a:t>incl</a:t>
            </a:r>
            <a:r>
              <a:rPr lang="en-US" sz="2400" dirty="0" smtClean="0"/>
              <a:t> families ) the ability to transfer and continue health insurance coverage even  after they change or lose their jobs</a:t>
            </a:r>
          </a:p>
          <a:p>
            <a:r>
              <a:rPr lang="en-US" sz="2400" dirty="0" smtClean="0"/>
              <a:t>Mandates industry-wide standards for health care information on electronic billing and other processes</a:t>
            </a:r>
          </a:p>
          <a:p>
            <a:r>
              <a:rPr lang="en-US" sz="2400" dirty="0" smtClean="0"/>
              <a:t>Mandates protection and confidential handling of protected health information</a:t>
            </a:r>
          </a:p>
          <a:p>
            <a:r>
              <a:rPr lang="en-US" sz="2400" dirty="0" smtClean="0"/>
              <a:t>And thereby reduces fraud and abuse in healthcare insurance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047750"/>
          </a:xfrm>
        </p:spPr>
        <p:txBody>
          <a:bodyPr/>
          <a:lstStyle/>
          <a:p>
            <a:r>
              <a:rPr lang="en-US" dirty="0" smtClean="0"/>
              <a:t>Purpose of HIPAA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 efficiency and effectiveness of health care system by standardizing the electronic exchange of administrative and financial data</a:t>
            </a:r>
          </a:p>
          <a:p>
            <a:r>
              <a:rPr lang="en-US" dirty="0" smtClean="0"/>
              <a:t>Protect security and privacy of transmitted information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51435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HIPAA</a:t>
            </a:r>
            <a:b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(Health Insurance Portability and Accountability Act)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38200" y="1295400"/>
          <a:ext cx="75438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51E91C-BAEA-4230-82B9-5FF8C687CA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F751E91C-BAEA-4230-82B9-5FF8C687CA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4EE265-7B70-4EAC-A2E1-3056F8369F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E74EE265-7B70-4EAC-A2E1-3056F8369F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83DEDA5-DDC2-4CC7-BCB8-5EE81E24B1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083DEDA5-DDC2-4CC7-BCB8-5EE81E24B1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6C03A3-4EAA-4DCA-8645-277AAA2EB7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5A6C03A3-4EAA-4DCA-8645-277AAA2EB7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4AD73F-98B8-4111-8DD1-EE97FF1902D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A74AD73F-98B8-4111-8DD1-EE97FF1902D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EAAA4B1-67D7-4DF7-AEC3-1F5FC8523B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1EAAA4B1-67D7-4DF7-AEC3-1F5FC8523B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7D33FD-5616-425C-9C3F-AC68EC79BF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7B7D33FD-5616-425C-9C3F-AC68EC79BF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6D56CF-AD00-43C9-8A7C-7C0A776D21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graphicEl>
                                              <a:dgm id="{6B6D56CF-AD00-43C9-8A7C-7C0A776D210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19FDAE9-4762-4DF2-B1C2-6C8934E64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graphicEl>
                                              <a:dgm id="{A19FDAE9-4762-4DF2-B1C2-6C8934E64C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46482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Title II:</a:t>
            </a:r>
            <a:b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Preventing Health Care Fraud and Abuse; Administrative Simplification; Medical Liability Reform</a:t>
            </a:r>
            <a:b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Administrative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HHS (Dept of Health and Human Services) has promulgated five rules regarding Administrative Simplification: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Privacy Rule,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Security Rule,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Transactions and Code Sets Rule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Unique Identifiers Rule  and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 Enforcement Rule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5AE9B-3EA5-455B-9293-00F5622755E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ci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Hcit</Template>
  <TotalTime>6774</TotalTime>
  <Words>827</Words>
  <Application>Microsoft Office PowerPoint</Application>
  <PresentationFormat>On-screen Show (4:3)</PresentationFormat>
  <Paragraphs>163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Hcit</vt:lpstr>
      <vt:lpstr>Patient data security and privacy - HIPAA</vt:lpstr>
      <vt:lpstr>A quick Introduction</vt:lpstr>
      <vt:lpstr>Use of software in Healthcare can </vt:lpstr>
      <vt:lpstr>HIPAA</vt:lpstr>
      <vt:lpstr>WHAT IS HIPAA?</vt:lpstr>
      <vt:lpstr>Purpose of HIPAA</vt:lpstr>
      <vt:lpstr>HIPAA  (Health Insurance Portability and Accountability Act)</vt:lpstr>
      <vt:lpstr>Title II: Preventing Health Care Fraud and Abuse; Administrative Simplification; Medical Liability Reform </vt:lpstr>
      <vt:lpstr>Administrative Simplification</vt:lpstr>
      <vt:lpstr>Slide 10</vt:lpstr>
      <vt:lpstr>Slide 11</vt:lpstr>
      <vt:lpstr>Privacy Rule</vt:lpstr>
      <vt:lpstr>Slide 13</vt:lpstr>
      <vt:lpstr>Security Rule</vt:lpstr>
      <vt:lpstr>What Is Protected?</vt:lpstr>
      <vt:lpstr> Important Rules</vt:lpstr>
      <vt:lpstr>Security Activities</vt:lpstr>
      <vt:lpstr>Unique Identifiers Rule</vt:lpstr>
      <vt:lpstr>Identifiers</vt:lpstr>
      <vt:lpstr>Identifiers</vt:lpstr>
      <vt:lpstr>Penalties and Enforcement</vt:lpstr>
      <vt:lpstr>HIPAA Penalties </vt:lpstr>
      <vt:lpstr>On closing</vt:lpstr>
      <vt:lpstr>Thank you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HIPAA</dc:title>
  <dc:creator>Dr D Lavanian</dc:creator>
  <cp:lastModifiedBy>lavanian</cp:lastModifiedBy>
  <cp:revision>300</cp:revision>
  <dcterms:created xsi:type="dcterms:W3CDTF">2012-05-03T05:00:49Z</dcterms:created>
  <dcterms:modified xsi:type="dcterms:W3CDTF">2012-06-30T08:13:35Z</dcterms:modified>
</cp:coreProperties>
</file>